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47"/>
  </p:notesMasterIdLst>
  <p:handoutMasterIdLst>
    <p:handoutMasterId r:id="rId48"/>
  </p:handoutMasterIdLst>
  <p:sldIdLst>
    <p:sldId id="2076137140" r:id="rId2"/>
    <p:sldId id="2076137152" r:id="rId3"/>
    <p:sldId id="2076137120" r:id="rId4"/>
    <p:sldId id="2076137151" r:id="rId5"/>
    <p:sldId id="2076137141" r:id="rId6"/>
    <p:sldId id="2076137142" r:id="rId7"/>
    <p:sldId id="2076137178" r:id="rId8"/>
    <p:sldId id="2076137176" r:id="rId9"/>
    <p:sldId id="2076137143" r:id="rId10"/>
    <p:sldId id="2076137127" r:id="rId11"/>
    <p:sldId id="2076137145" r:id="rId12"/>
    <p:sldId id="256" r:id="rId13"/>
    <p:sldId id="257" r:id="rId14"/>
    <p:sldId id="259" r:id="rId15"/>
    <p:sldId id="260" r:id="rId16"/>
    <p:sldId id="258" r:id="rId17"/>
    <p:sldId id="261" r:id="rId18"/>
    <p:sldId id="262" r:id="rId19"/>
    <p:sldId id="263" r:id="rId20"/>
    <p:sldId id="264" r:id="rId21"/>
    <p:sldId id="2076137146" r:id="rId22"/>
    <p:sldId id="2076137167" r:id="rId23"/>
    <p:sldId id="2076137168" r:id="rId24"/>
    <p:sldId id="2076137169" r:id="rId25"/>
    <p:sldId id="2076137170" r:id="rId26"/>
    <p:sldId id="2076137154" r:id="rId27"/>
    <p:sldId id="2076137171" r:id="rId28"/>
    <p:sldId id="2076137174" r:id="rId29"/>
    <p:sldId id="2076137175" r:id="rId30"/>
    <p:sldId id="2076137172" r:id="rId31"/>
    <p:sldId id="2076137173" r:id="rId32"/>
    <p:sldId id="2076137148" r:id="rId33"/>
    <p:sldId id="2076137179" r:id="rId34"/>
    <p:sldId id="2076137161" r:id="rId35"/>
    <p:sldId id="2076137160" r:id="rId36"/>
    <p:sldId id="2076137165" r:id="rId37"/>
    <p:sldId id="2076137162" r:id="rId38"/>
    <p:sldId id="2076137164" r:id="rId39"/>
    <p:sldId id="2076137163" r:id="rId40"/>
    <p:sldId id="2076137156" r:id="rId41"/>
    <p:sldId id="2076137113" r:id="rId42"/>
    <p:sldId id="2076137166" r:id="rId43"/>
    <p:sldId id="2076137147" r:id="rId44"/>
    <p:sldId id="2076137150" r:id="rId45"/>
    <p:sldId id="2076137157" r:id="rId46"/>
  </p:sldIdLst>
  <p:sldSz cx="12192000" cy="6858000"/>
  <p:notesSz cx="7104063" cy="10234613"/>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4249" autoAdjust="0"/>
  </p:normalViewPr>
  <p:slideViewPr>
    <p:cSldViewPr snapToGrid="0">
      <p:cViewPr varScale="1">
        <p:scale>
          <a:sx n="103" d="100"/>
          <a:sy n="103" d="100"/>
        </p:scale>
        <p:origin x="792"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notesMaster" Target="notesMasters/notesMaster1.xml"/><Relationship Id="rId50"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microsoft.com/office/2016/11/relationships/changesInfo" Target="changesInfos/changesInfo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handoutMaster" Target="handoutMasters/handoutMaster1.xml"/><Relationship Id="rId8" Type="http://schemas.openxmlformats.org/officeDocument/2006/relationships/slide" Target="slides/slide7.xml"/><Relationship Id="rId51"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LMERAS, Christophe" userId="4755c064-ac64-40b5-abe8-5dc435b9b3b6" providerId="ADAL" clId="{1E2107D6-3FCB-4FBF-ACA6-15A10722C564}"/>
    <pc:docChg chg="undo custSel addSld delSld modSld sldOrd modNotesMaster">
      <pc:chgData name="ALMERAS, Christophe" userId="4755c064-ac64-40b5-abe8-5dc435b9b3b6" providerId="ADAL" clId="{1E2107D6-3FCB-4FBF-ACA6-15A10722C564}" dt="2026-06-24T16:30:22.441" v="8233" actId="20577"/>
      <pc:docMkLst>
        <pc:docMk/>
      </pc:docMkLst>
      <pc:sldChg chg="addSp delSp modSp mod modNotesTx">
        <pc:chgData name="ALMERAS, Christophe" userId="4755c064-ac64-40b5-abe8-5dc435b9b3b6" providerId="ADAL" clId="{1E2107D6-3FCB-4FBF-ACA6-15A10722C564}" dt="2026-06-24T16:30:22.441" v="8233" actId="20577"/>
        <pc:sldMkLst>
          <pc:docMk/>
          <pc:sldMk cId="1130372397" sldId="2076137113"/>
        </pc:sldMkLst>
        <pc:picChg chg="mod">
          <ac:chgData name="ALMERAS, Christophe" userId="4755c064-ac64-40b5-abe8-5dc435b9b3b6" providerId="ADAL" clId="{1E2107D6-3FCB-4FBF-ACA6-15A10722C564}" dt="2026-06-03T14:57:51.011" v="7832" actId="1076"/>
          <ac:picMkLst>
            <pc:docMk/>
            <pc:sldMk cId="1130372397" sldId="2076137113"/>
            <ac:picMk id="3" creationId="{2AB13392-0958-53EF-C2B1-DCF7E6AB9050}"/>
          </ac:picMkLst>
        </pc:picChg>
        <pc:picChg chg="add mod">
          <ac:chgData name="ALMERAS, Christophe" userId="4755c064-ac64-40b5-abe8-5dc435b9b3b6" providerId="ADAL" clId="{1E2107D6-3FCB-4FBF-ACA6-15A10722C564}" dt="2026-06-03T14:58:01.466" v="7839" actId="1076"/>
          <ac:picMkLst>
            <pc:docMk/>
            <pc:sldMk cId="1130372397" sldId="2076137113"/>
            <ac:picMk id="6" creationId="{564EEA01-8C7C-4C75-7E38-758893E4E21A}"/>
          </ac:picMkLst>
        </pc:picChg>
        <pc:picChg chg="add mod">
          <ac:chgData name="ALMERAS, Christophe" userId="4755c064-ac64-40b5-abe8-5dc435b9b3b6" providerId="ADAL" clId="{1E2107D6-3FCB-4FBF-ACA6-15A10722C564}" dt="2026-06-03T14:58:05.124" v="7842" actId="1076"/>
          <ac:picMkLst>
            <pc:docMk/>
            <pc:sldMk cId="1130372397" sldId="2076137113"/>
            <ac:picMk id="8" creationId="{5AA132C9-BC66-04D7-7B29-F0E7C9C28CC2}"/>
          </ac:picMkLst>
        </pc:picChg>
        <pc:picChg chg="mod">
          <ac:chgData name="ALMERAS, Christophe" userId="4755c064-ac64-40b5-abe8-5dc435b9b3b6" providerId="ADAL" clId="{1E2107D6-3FCB-4FBF-ACA6-15A10722C564}" dt="2026-06-03T14:58:11.477" v="7845" actId="14100"/>
          <ac:picMkLst>
            <pc:docMk/>
            <pc:sldMk cId="1130372397" sldId="2076137113"/>
            <ac:picMk id="1026" creationId="{7B671D2A-6DEE-6904-675D-CE61C7A900FD}"/>
          </ac:picMkLst>
        </pc:picChg>
        <pc:picChg chg="mod">
          <ac:chgData name="ALMERAS, Christophe" userId="4755c064-ac64-40b5-abe8-5dc435b9b3b6" providerId="ADAL" clId="{1E2107D6-3FCB-4FBF-ACA6-15A10722C564}" dt="2026-06-03T14:57:48.394" v="7830" actId="1076"/>
          <ac:picMkLst>
            <pc:docMk/>
            <pc:sldMk cId="1130372397" sldId="2076137113"/>
            <ac:picMk id="1030" creationId="{FBD94469-8013-EF52-7444-5A753C682D81}"/>
          </ac:picMkLst>
        </pc:picChg>
        <pc:picChg chg="add del mod">
          <ac:chgData name="ALMERAS, Christophe" userId="4755c064-ac64-40b5-abe8-5dc435b9b3b6" providerId="ADAL" clId="{1E2107D6-3FCB-4FBF-ACA6-15A10722C564}" dt="2026-06-03T14:57:52.087" v="7833" actId="1076"/>
          <ac:picMkLst>
            <pc:docMk/>
            <pc:sldMk cId="1130372397" sldId="2076137113"/>
            <ac:picMk id="1036" creationId="{61FA945F-7C89-B6CB-40C4-896C100B7C83}"/>
          </ac:picMkLst>
        </pc:picChg>
        <pc:picChg chg="mod">
          <ac:chgData name="ALMERAS, Christophe" userId="4755c064-ac64-40b5-abe8-5dc435b9b3b6" providerId="ADAL" clId="{1E2107D6-3FCB-4FBF-ACA6-15A10722C564}" dt="2026-06-03T14:57:56.655" v="7836" actId="1076"/>
          <ac:picMkLst>
            <pc:docMk/>
            <pc:sldMk cId="1130372397" sldId="2076137113"/>
            <ac:picMk id="1038" creationId="{0D2DC2C1-C0B1-7AFA-FFC5-5F8C4AFEAC4B}"/>
          </ac:picMkLst>
        </pc:picChg>
        <pc:picChg chg="add del mod">
          <ac:chgData name="ALMERAS, Christophe" userId="4755c064-ac64-40b5-abe8-5dc435b9b3b6" providerId="ADAL" clId="{1E2107D6-3FCB-4FBF-ACA6-15A10722C564}" dt="2026-06-03T14:57:54.064" v="7834" actId="1076"/>
          <ac:picMkLst>
            <pc:docMk/>
            <pc:sldMk cId="1130372397" sldId="2076137113"/>
            <ac:picMk id="1040" creationId="{B3C25F74-21DF-9DDA-EE8C-94FFF1F39095}"/>
          </ac:picMkLst>
        </pc:picChg>
        <pc:picChg chg="mod">
          <ac:chgData name="ALMERAS, Christophe" userId="4755c064-ac64-40b5-abe8-5dc435b9b3b6" providerId="ADAL" clId="{1E2107D6-3FCB-4FBF-ACA6-15A10722C564}" dt="2026-06-03T14:57:49.654" v="7831" actId="1076"/>
          <ac:picMkLst>
            <pc:docMk/>
            <pc:sldMk cId="1130372397" sldId="2076137113"/>
            <ac:picMk id="1042" creationId="{84499F21-89A8-B052-2094-4E9F21704262}"/>
          </ac:picMkLst>
        </pc:picChg>
        <pc:picChg chg="mod">
          <ac:chgData name="ALMERAS, Christophe" userId="4755c064-ac64-40b5-abe8-5dc435b9b3b6" providerId="ADAL" clId="{1E2107D6-3FCB-4FBF-ACA6-15A10722C564}" dt="2026-06-03T14:58:03.866" v="7841" actId="1076"/>
          <ac:picMkLst>
            <pc:docMk/>
            <pc:sldMk cId="1130372397" sldId="2076137113"/>
            <ac:picMk id="1044" creationId="{7240E057-3F84-11CF-4C7C-BE78F8130A9C}"/>
          </ac:picMkLst>
        </pc:picChg>
        <pc:picChg chg="mod">
          <ac:chgData name="ALMERAS, Christophe" userId="4755c064-ac64-40b5-abe8-5dc435b9b3b6" providerId="ADAL" clId="{1E2107D6-3FCB-4FBF-ACA6-15A10722C564}" dt="2026-06-03T14:58:07.207" v="7843" actId="1076"/>
          <ac:picMkLst>
            <pc:docMk/>
            <pc:sldMk cId="1130372397" sldId="2076137113"/>
            <ac:picMk id="1048" creationId="{5A89DC3C-3DBA-5512-D80C-4D2DFC4B810E}"/>
          </ac:picMkLst>
        </pc:picChg>
        <pc:picChg chg="mod">
          <ac:chgData name="ALMERAS, Christophe" userId="4755c064-ac64-40b5-abe8-5dc435b9b3b6" providerId="ADAL" clId="{1E2107D6-3FCB-4FBF-ACA6-15A10722C564}" dt="2026-06-03T14:58:02.648" v="7840" actId="1076"/>
          <ac:picMkLst>
            <pc:docMk/>
            <pc:sldMk cId="1130372397" sldId="2076137113"/>
            <ac:picMk id="1050" creationId="{94419B63-B57E-51E5-7358-2C59A796C1C1}"/>
          </ac:picMkLst>
        </pc:picChg>
      </pc:sldChg>
      <pc:sldChg chg="delSp mod">
        <pc:chgData name="ALMERAS, Christophe" userId="4755c064-ac64-40b5-abe8-5dc435b9b3b6" providerId="ADAL" clId="{1E2107D6-3FCB-4FBF-ACA6-15A10722C564}" dt="2026-06-03T15:09:16.102" v="8129" actId="478"/>
        <pc:sldMkLst>
          <pc:docMk/>
          <pc:sldMk cId="2585316500" sldId="2076137120"/>
        </pc:sldMkLst>
      </pc:sldChg>
      <pc:sldChg chg="modSp mod">
        <pc:chgData name="ALMERAS, Christophe" userId="4755c064-ac64-40b5-abe8-5dc435b9b3b6" providerId="ADAL" clId="{1E2107D6-3FCB-4FBF-ACA6-15A10722C564}" dt="2026-06-03T15:17:58.519" v="8231" actId="1036"/>
        <pc:sldMkLst>
          <pc:docMk/>
          <pc:sldMk cId="3167583009" sldId="2076137140"/>
        </pc:sldMkLst>
        <pc:spChg chg="mod">
          <ac:chgData name="ALMERAS, Christophe" userId="4755c064-ac64-40b5-abe8-5dc435b9b3b6" providerId="ADAL" clId="{1E2107D6-3FCB-4FBF-ACA6-15A10722C564}" dt="2026-06-03T15:17:58.519" v="8231" actId="1036"/>
          <ac:spMkLst>
            <pc:docMk/>
            <pc:sldMk cId="3167583009" sldId="2076137140"/>
            <ac:spMk id="3" creationId="{389D840E-F1C2-DBF1-25C9-87B92B19F303}"/>
          </ac:spMkLst>
        </pc:spChg>
      </pc:sldChg>
      <pc:sldChg chg="delSp mod">
        <pc:chgData name="ALMERAS, Christophe" userId="4755c064-ac64-40b5-abe8-5dc435b9b3b6" providerId="ADAL" clId="{1E2107D6-3FCB-4FBF-ACA6-15A10722C564}" dt="2026-06-03T15:09:11.709" v="8128" actId="478"/>
        <pc:sldMkLst>
          <pc:docMk/>
          <pc:sldMk cId="695317905" sldId="2076137145"/>
        </pc:sldMkLst>
      </pc:sldChg>
      <pc:sldChg chg="delSp modSp mod">
        <pc:chgData name="ALMERAS, Christophe" userId="4755c064-ac64-40b5-abe8-5dc435b9b3b6" providerId="ADAL" clId="{1E2107D6-3FCB-4FBF-ACA6-15A10722C564}" dt="2026-06-03T15:09:06.465" v="8127" actId="478"/>
        <pc:sldMkLst>
          <pc:docMk/>
          <pc:sldMk cId="20022747" sldId="2076137146"/>
        </pc:sldMkLst>
      </pc:sldChg>
      <pc:sldChg chg="delSp mod">
        <pc:chgData name="ALMERAS, Christophe" userId="4755c064-ac64-40b5-abe8-5dc435b9b3b6" providerId="ADAL" clId="{1E2107D6-3FCB-4FBF-ACA6-15A10722C564}" dt="2026-06-03T15:08:58.968" v="8125" actId="478"/>
        <pc:sldMkLst>
          <pc:docMk/>
          <pc:sldMk cId="1407454478" sldId="2076137148"/>
        </pc:sldMkLst>
      </pc:sldChg>
      <pc:sldChg chg="addSp delSp modSp mod delAnim modAnim modNotesTx">
        <pc:chgData name="ALMERAS, Christophe" userId="4755c064-ac64-40b5-abe8-5dc435b9b3b6" providerId="ADAL" clId="{1E2107D6-3FCB-4FBF-ACA6-15A10722C564}" dt="2026-06-03T15:08:32.520" v="8124" actId="20577"/>
        <pc:sldMkLst>
          <pc:docMk/>
          <pc:sldMk cId="2363314272" sldId="2076137166"/>
        </pc:sldMkLst>
        <pc:spChg chg="mod">
          <ac:chgData name="ALMERAS, Christophe" userId="4755c064-ac64-40b5-abe8-5dc435b9b3b6" providerId="ADAL" clId="{1E2107D6-3FCB-4FBF-ACA6-15A10722C564}" dt="2026-06-03T15:08:32.520" v="8124" actId="20577"/>
          <ac:spMkLst>
            <pc:docMk/>
            <pc:sldMk cId="2363314272" sldId="2076137166"/>
            <ac:spMk id="2" creationId="{894287DD-26AE-9D45-B101-31A170EFA844}"/>
          </ac:spMkLst>
        </pc:spChg>
        <pc:spChg chg="add mod">
          <ac:chgData name="ALMERAS, Christophe" userId="4755c064-ac64-40b5-abe8-5dc435b9b3b6" providerId="ADAL" clId="{1E2107D6-3FCB-4FBF-ACA6-15A10722C564}" dt="2026-06-03T15:08:15.962" v="8108" actId="14100"/>
          <ac:spMkLst>
            <pc:docMk/>
            <pc:sldMk cId="2363314272" sldId="2076137166"/>
            <ac:spMk id="16" creationId="{998B2463-E2FF-FC3C-EA5B-31ECB68B27CE}"/>
          </ac:spMkLst>
        </pc:spChg>
        <pc:grpChg chg="add mod">
          <ac:chgData name="ALMERAS, Christophe" userId="4755c064-ac64-40b5-abe8-5dc435b9b3b6" providerId="ADAL" clId="{1E2107D6-3FCB-4FBF-ACA6-15A10722C564}" dt="2026-06-03T15:07:52.865" v="8104" actId="1038"/>
          <ac:grpSpMkLst>
            <pc:docMk/>
            <pc:sldMk cId="2363314272" sldId="2076137166"/>
            <ac:grpSpMk id="27" creationId="{8FE18020-F091-C895-89DC-A5F703555C61}"/>
          </ac:grpSpMkLst>
        </pc:grpChg>
        <pc:grpChg chg="add mod">
          <ac:chgData name="ALMERAS, Christophe" userId="4755c064-ac64-40b5-abe8-5dc435b9b3b6" providerId="ADAL" clId="{1E2107D6-3FCB-4FBF-ACA6-15A10722C564}" dt="2026-06-03T15:08:02.385" v="8105" actId="164"/>
          <ac:grpSpMkLst>
            <pc:docMk/>
            <pc:sldMk cId="2363314272" sldId="2076137166"/>
            <ac:grpSpMk id="28" creationId="{9B92F253-AC98-116F-188A-7173549CFA75}"/>
          </ac:grpSpMkLst>
        </pc:grpChg>
        <pc:picChg chg="add mod">
          <ac:chgData name="ALMERAS, Christophe" userId="4755c064-ac64-40b5-abe8-5dc435b9b3b6" providerId="ADAL" clId="{1E2107D6-3FCB-4FBF-ACA6-15A10722C564}" dt="2026-06-03T15:08:27.545" v="8121" actId="1036"/>
          <ac:picMkLst>
            <pc:docMk/>
            <pc:sldMk cId="2363314272" sldId="2076137166"/>
            <ac:picMk id="4" creationId="{310C7B05-374A-02DA-B766-7A9AC2E614DC}"/>
          </ac:picMkLst>
        </pc:picChg>
        <pc:picChg chg="add mod">
          <ac:chgData name="ALMERAS, Christophe" userId="4755c064-ac64-40b5-abe8-5dc435b9b3b6" providerId="ADAL" clId="{1E2107D6-3FCB-4FBF-ACA6-15A10722C564}" dt="2026-06-03T15:08:27.545" v="8121" actId="1036"/>
          <ac:picMkLst>
            <pc:docMk/>
            <pc:sldMk cId="2363314272" sldId="2076137166"/>
            <ac:picMk id="5" creationId="{B313BCB9-7C30-DAF1-A249-7CAFB3CE4D5D}"/>
          </ac:picMkLst>
        </pc:picChg>
        <pc:picChg chg="add mod">
          <ac:chgData name="ALMERAS, Christophe" userId="4755c064-ac64-40b5-abe8-5dc435b9b3b6" providerId="ADAL" clId="{1E2107D6-3FCB-4FBF-ACA6-15A10722C564}" dt="2026-06-03T15:08:02.385" v="8105" actId="164"/>
          <ac:picMkLst>
            <pc:docMk/>
            <pc:sldMk cId="2363314272" sldId="2076137166"/>
            <ac:picMk id="6" creationId="{939281BE-AE7A-B21E-AFFD-CE7B66231CF2}"/>
          </ac:picMkLst>
        </pc:picChg>
        <pc:picChg chg="add mod">
          <ac:chgData name="ALMERAS, Christophe" userId="4755c064-ac64-40b5-abe8-5dc435b9b3b6" providerId="ADAL" clId="{1E2107D6-3FCB-4FBF-ACA6-15A10722C564}" dt="2026-06-03T15:08:27.545" v="8121" actId="1036"/>
          <ac:picMkLst>
            <pc:docMk/>
            <pc:sldMk cId="2363314272" sldId="2076137166"/>
            <ac:picMk id="7" creationId="{445C8A9E-8BDF-DFD2-F706-607F1475AF7F}"/>
          </ac:picMkLst>
        </pc:picChg>
        <pc:picChg chg="add mod">
          <ac:chgData name="ALMERAS, Christophe" userId="4755c064-ac64-40b5-abe8-5dc435b9b3b6" providerId="ADAL" clId="{1E2107D6-3FCB-4FBF-ACA6-15A10722C564}" dt="2026-06-03T15:08:02.385" v="8105" actId="164"/>
          <ac:picMkLst>
            <pc:docMk/>
            <pc:sldMk cId="2363314272" sldId="2076137166"/>
            <ac:picMk id="8" creationId="{62CC26A5-18E0-43C9-00E6-3122941A4E19}"/>
          </ac:picMkLst>
        </pc:picChg>
        <pc:picChg chg="add mod">
          <ac:chgData name="ALMERAS, Christophe" userId="4755c064-ac64-40b5-abe8-5dc435b9b3b6" providerId="ADAL" clId="{1E2107D6-3FCB-4FBF-ACA6-15A10722C564}" dt="2026-06-03T15:08:27.545" v="8121" actId="1036"/>
          <ac:picMkLst>
            <pc:docMk/>
            <pc:sldMk cId="2363314272" sldId="2076137166"/>
            <ac:picMk id="9" creationId="{2B7F9003-6B1A-D9AF-BF93-528FA5C31093}"/>
          </ac:picMkLst>
        </pc:picChg>
        <pc:picChg chg="add mod">
          <ac:chgData name="ALMERAS, Christophe" userId="4755c064-ac64-40b5-abe8-5dc435b9b3b6" providerId="ADAL" clId="{1E2107D6-3FCB-4FBF-ACA6-15A10722C564}" dt="2026-06-03T15:08:27.545" v="8121" actId="1036"/>
          <ac:picMkLst>
            <pc:docMk/>
            <pc:sldMk cId="2363314272" sldId="2076137166"/>
            <ac:picMk id="11" creationId="{BDE4B5FB-13E4-FC48-1F15-F9F0AC3B9270}"/>
          </ac:picMkLst>
        </pc:picChg>
        <pc:picChg chg="add mod">
          <ac:chgData name="ALMERAS, Christophe" userId="4755c064-ac64-40b5-abe8-5dc435b9b3b6" providerId="ADAL" clId="{1E2107D6-3FCB-4FBF-ACA6-15A10722C564}" dt="2026-06-03T15:08:27.545" v="8121" actId="1036"/>
          <ac:picMkLst>
            <pc:docMk/>
            <pc:sldMk cId="2363314272" sldId="2076137166"/>
            <ac:picMk id="12" creationId="{213A032D-ED33-F600-237C-44451A971B77}"/>
          </ac:picMkLst>
        </pc:picChg>
        <pc:picChg chg="add mod">
          <ac:chgData name="ALMERAS, Christophe" userId="4755c064-ac64-40b5-abe8-5dc435b9b3b6" providerId="ADAL" clId="{1E2107D6-3FCB-4FBF-ACA6-15A10722C564}" dt="2026-06-03T15:08:02.385" v="8105" actId="164"/>
          <ac:picMkLst>
            <pc:docMk/>
            <pc:sldMk cId="2363314272" sldId="2076137166"/>
            <ac:picMk id="14" creationId="{09EFCA2F-FE83-EC2E-8C79-0514DDF024D9}"/>
          </ac:picMkLst>
        </pc:picChg>
        <pc:picChg chg="add mod">
          <ac:chgData name="ALMERAS, Christophe" userId="4755c064-ac64-40b5-abe8-5dc435b9b3b6" providerId="ADAL" clId="{1E2107D6-3FCB-4FBF-ACA6-15A10722C564}" dt="2026-06-03T15:08:27.545" v="8121" actId="1036"/>
          <ac:picMkLst>
            <pc:docMk/>
            <pc:sldMk cId="2363314272" sldId="2076137166"/>
            <ac:picMk id="18" creationId="{A5477F2C-C1A8-87F0-DA6A-9DFA1BB86C67}"/>
          </ac:picMkLst>
        </pc:picChg>
        <pc:picChg chg="add mod">
          <ac:chgData name="ALMERAS, Christophe" userId="4755c064-ac64-40b5-abe8-5dc435b9b3b6" providerId="ADAL" clId="{1E2107D6-3FCB-4FBF-ACA6-15A10722C564}" dt="2026-06-03T15:08:27.545" v="8121" actId="1036"/>
          <ac:picMkLst>
            <pc:docMk/>
            <pc:sldMk cId="2363314272" sldId="2076137166"/>
            <ac:picMk id="20" creationId="{5A55FCD9-2EBC-94C2-5358-1824FEADB530}"/>
          </ac:picMkLst>
        </pc:picChg>
        <pc:picChg chg="add mod">
          <ac:chgData name="ALMERAS, Christophe" userId="4755c064-ac64-40b5-abe8-5dc435b9b3b6" providerId="ADAL" clId="{1E2107D6-3FCB-4FBF-ACA6-15A10722C564}" dt="2026-06-03T15:08:27.545" v="8121" actId="1036"/>
          <ac:picMkLst>
            <pc:docMk/>
            <pc:sldMk cId="2363314272" sldId="2076137166"/>
            <ac:picMk id="22" creationId="{FA611131-C283-064C-5464-364E20F85E92}"/>
          </ac:picMkLst>
        </pc:picChg>
        <pc:picChg chg="add mod">
          <ac:chgData name="ALMERAS, Christophe" userId="4755c064-ac64-40b5-abe8-5dc435b9b3b6" providerId="ADAL" clId="{1E2107D6-3FCB-4FBF-ACA6-15A10722C564}" dt="2026-06-03T15:08:27.545" v="8121" actId="1036"/>
          <ac:picMkLst>
            <pc:docMk/>
            <pc:sldMk cId="2363314272" sldId="2076137166"/>
            <ac:picMk id="24" creationId="{4094D841-6599-C77C-42FE-B122C7B98264}"/>
          </ac:picMkLst>
        </pc:picChg>
        <pc:picChg chg="add mod">
          <ac:chgData name="ALMERAS, Christophe" userId="4755c064-ac64-40b5-abe8-5dc435b9b3b6" providerId="ADAL" clId="{1E2107D6-3FCB-4FBF-ACA6-15A10722C564}" dt="2026-06-03T15:07:48.319" v="8093" actId="164"/>
          <ac:picMkLst>
            <pc:docMk/>
            <pc:sldMk cId="2363314272" sldId="2076137166"/>
            <ac:picMk id="26" creationId="{FF865C4F-CA8A-26E7-66E3-F273A8A26697}"/>
          </ac:picMkLst>
        </pc:pic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E21BBE1C-49DD-D5C2-F6F3-C59059971E59}"/>
              </a:ext>
            </a:extLst>
          </p:cNvPr>
          <p:cNvSpPr>
            <a:spLocks noGrp="1"/>
          </p:cNvSpPr>
          <p:nvPr>
            <p:ph type="hdr" sz="quarter"/>
          </p:nvPr>
        </p:nvSpPr>
        <p:spPr>
          <a:xfrm>
            <a:off x="0" y="0"/>
            <a:ext cx="3078163" cy="512763"/>
          </a:xfrm>
          <a:prstGeom prst="rect">
            <a:avLst/>
          </a:prstGeom>
        </p:spPr>
        <p:txBody>
          <a:bodyPr vert="horz" lIns="91440" tIns="45720" rIns="91440" bIns="45720" rtlCol="0"/>
          <a:lstStyle>
            <a:lvl1pPr algn="l">
              <a:defRPr sz="1200"/>
            </a:lvl1pPr>
          </a:lstStyle>
          <a:p>
            <a:r>
              <a:rPr lang="fr-FR"/>
              <a:t>L'IPMX - Le 2110 rendu facile ?</a:t>
            </a:r>
            <a:endParaRPr lang="en-US"/>
          </a:p>
        </p:txBody>
      </p:sp>
      <p:sp>
        <p:nvSpPr>
          <p:cNvPr id="3" name="Date Placeholder 2">
            <a:extLst>
              <a:ext uri="{FF2B5EF4-FFF2-40B4-BE49-F238E27FC236}">
                <a16:creationId xmlns:a16="http://schemas.microsoft.com/office/drawing/2014/main" id="{47B96354-290F-E883-86E6-6E4924AA9AAB}"/>
              </a:ext>
            </a:extLst>
          </p:cNvPr>
          <p:cNvSpPr>
            <a:spLocks noGrp="1"/>
          </p:cNvSpPr>
          <p:nvPr>
            <p:ph type="dt" sz="quarter" idx="1"/>
          </p:nvPr>
        </p:nvSpPr>
        <p:spPr>
          <a:xfrm>
            <a:off x="4024313" y="0"/>
            <a:ext cx="3078162" cy="512763"/>
          </a:xfrm>
          <a:prstGeom prst="rect">
            <a:avLst/>
          </a:prstGeom>
        </p:spPr>
        <p:txBody>
          <a:bodyPr vert="horz" lIns="91440" tIns="45720" rIns="91440" bIns="45720" rtlCol="0"/>
          <a:lstStyle>
            <a:lvl1pPr algn="r">
              <a:defRPr sz="1200"/>
            </a:lvl1pPr>
          </a:lstStyle>
          <a:p>
            <a:fld id="{E79556EA-10C5-4C26-ADF9-4D15F7C94BAE}" type="datetimeFigureOut">
              <a:rPr lang="en-US" smtClean="0"/>
              <a:t>24-Jun-26</a:t>
            </a:fld>
            <a:endParaRPr lang="en-US"/>
          </a:p>
        </p:txBody>
      </p:sp>
      <p:sp>
        <p:nvSpPr>
          <p:cNvPr id="4" name="Footer Placeholder 3">
            <a:extLst>
              <a:ext uri="{FF2B5EF4-FFF2-40B4-BE49-F238E27FC236}">
                <a16:creationId xmlns:a16="http://schemas.microsoft.com/office/drawing/2014/main" id="{2E1D9305-805F-8902-6A02-8308817E75CC}"/>
              </a:ext>
            </a:extLst>
          </p:cNvPr>
          <p:cNvSpPr>
            <a:spLocks noGrp="1"/>
          </p:cNvSpPr>
          <p:nvPr>
            <p:ph type="ftr" sz="quarter" idx="2"/>
          </p:nvPr>
        </p:nvSpPr>
        <p:spPr>
          <a:xfrm>
            <a:off x="0" y="9721850"/>
            <a:ext cx="3078163" cy="512763"/>
          </a:xfrm>
          <a:prstGeom prst="rect">
            <a:avLst/>
          </a:prstGeom>
        </p:spPr>
        <p:txBody>
          <a:bodyPr vert="horz" lIns="91440" tIns="45720" rIns="91440" bIns="45720" rtlCol="0" anchor="b"/>
          <a:lstStyle>
            <a:lvl1pPr algn="l">
              <a:defRPr sz="1200"/>
            </a:lvl1pPr>
          </a:lstStyle>
          <a:p>
            <a:r>
              <a:rPr lang="en-US"/>
              <a:t>Présentation Satis 2025 commentée</a:t>
            </a:r>
          </a:p>
        </p:txBody>
      </p:sp>
      <p:sp>
        <p:nvSpPr>
          <p:cNvPr id="5" name="Slide Number Placeholder 4">
            <a:extLst>
              <a:ext uri="{FF2B5EF4-FFF2-40B4-BE49-F238E27FC236}">
                <a16:creationId xmlns:a16="http://schemas.microsoft.com/office/drawing/2014/main" id="{B37B683F-C18D-5A1A-2745-198FA4056591}"/>
              </a:ext>
            </a:extLst>
          </p:cNvPr>
          <p:cNvSpPr>
            <a:spLocks noGrp="1"/>
          </p:cNvSpPr>
          <p:nvPr>
            <p:ph type="sldNum" sz="quarter" idx="3"/>
          </p:nvPr>
        </p:nvSpPr>
        <p:spPr>
          <a:xfrm>
            <a:off x="4024313" y="9721850"/>
            <a:ext cx="3078162" cy="512763"/>
          </a:xfrm>
          <a:prstGeom prst="rect">
            <a:avLst/>
          </a:prstGeom>
        </p:spPr>
        <p:txBody>
          <a:bodyPr vert="horz" lIns="91440" tIns="45720" rIns="91440" bIns="45720" rtlCol="0" anchor="b"/>
          <a:lstStyle>
            <a:lvl1pPr algn="r">
              <a:defRPr sz="1200"/>
            </a:lvl1pPr>
          </a:lstStyle>
          <a:p>
            <a:fld id="{9364A0DC-1EE4-4E5C-8BBC-7FDB37A0A9C7}" type="slidenum">
              <a:rPr lang="en-US" smtClean="0"/>
              <a:t>‹#›</a:t>
            </a:fld>
            <a:endParaRPr lang="en-US"/>
          </a:p>
        </p:txBody>
      </p:sp>
    </p:spTree>
    <p:extLst>
      <p:ext uri="{BB962C8B-B14F-4D97-AF65-F5344CB8AC3E}">
        <p14:creationId xmlns:p14="http://schemas.microsoft.com/office/powerpoint/2010/main" val="505682529"/>
      </p:ext>
    </p:extLst>
  </p:cSld>
  <p:clrMap bg1="lt1" tx1="dk1" bg2="lt2" tx2="dk2" accent1="accent1" accent2="accent2" accent3="accent3" accent4="accent4" accent5="accent5" accent6="accent6" hlink="hlink" folHlink="folHlink"/>
  <p:hf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3078427" cy="513508"/>
          </a:xfrm>
          <a:prstGeom prst="rect">
            <a:avLst/>
          </a:prstGeom>
        </p:spPr>
        <p:txBody>
          <a:bodyPr vert="horz" lIns="96533" tIns="48267" rIns="96533" bIns="48267" rtlCol="0"/>
          <a:lstStyle>
            <a:lvl1pPr algn="l">
              <a:defRPr sz="1300"/>
            </a:lvl1pPr>
          </a:lstStyle>
          <a:p>
            <a:r>
              <a:rPr lang="fr-FR"/>
              <a:t>L'IPMX - Le 2110 rendu facile ?</a:t>
            </a:r>
            <a:endParaRPr lang="en-US"/>
          </a:p>
        </p:txBody>
      </p:sp>
      <p:sp>
        <p:nvSpPr>
          <p:cNvPr id="3" name="Date Placeholder 2"/>
          <p:cNvSpPr>
            <a:spLocks noGrp="1"/>
          </p:cNvSpPr>
          <p:nvPr>
            <p:ph type="dt" idx="1"/>
          </p:nvPr>
        </p:nvSpPr>
        <p:spPr>
          <a:xfrm>
            <a:off x="4023992" y="1"/>
            <a:ext cx="3078427" cy="513508"/>
          </a:xfrm>
          <a:prstGeom prst="rect">
            <a:avLst/>
          </a:prstGeom>
        </p:spPr>
        <p:txBody>
          <a:bodyPr vert="horz" lIns="96533" tIns="48267" rIns="96533" bIns="48267" rtlCol="0"/>
          <a:lstStyle>
            <a:lvl1pPr algn="r">
              <a:defRPr sz="1300"/>
            </a:lvl1pPr>
          </a:lstStyle>
          <a:p>
            <a:fld id="{30AAA442-2BEC-4294-BEAC-8CB4C5DBE11F}" type="datetimeFigureOut">
              <a:rPr lang="en-US" smtClean="0"/>
              <a:t>24-Jun-26</a:t>
            </a:fld>
            <a:endParaRPr lang="en-US"/>
          </a:p>
        </p:txBody>
      </p:sp>
      <p:sp>
        <p:nvSpPr>
          <p:cNvPr id="4" name="Slide Image Placeholder 3"/>
          <p:cNvSpPr>
            <a:spLocks noGrp="1" noRot="1" noChangeAspect="1"/>
          </p:cNvSpPr>
          <p:nvPr>
            <p:ph type="sldImg" idx="2"/>
          </p:nvPr>
        </p:nvSpPr>
        <p:spPr>
          <a:xfrm>
            <a:off x="481013" y="1279525"/>
            <a:ext cx="6142037" cy="3454400"/>
          </a:xfrm>
          <a:prstGeom prst="rect">
            <a:avLst/>
          </a:prstGeom>
          <a:noFill/>
          <a:ln w="12700">
            <a:solidFill>
              <a:prstClr val="black"/>
            </a:solidFill>
          </a:ln>
        </p:spPr>
        <p:txBody>
          <a:bodyPr vert="horz" lIns="96533" tIns="48267" rIns="96533" bIns="48267" rtlCol="0" anchor="ctr"/>
          <a:lstStyle/>
          <a:p>
            <a:endParaRPr lang="en-US"/>
          </a:p>
        </p:txBody>
      </p:sp>
      <p:sp>
        <p:nvSpPr>
          <p:cNvPr id="5" name="Notes Placeholder 4"/>
          <p:cNvSpPr>
            <a:spLocks noGrp="1"/>
          </p:cNvSpPr>
          <p:nvPr>
            <p:ph type="body" sz="quarter" idx="3"/>
          </p:nvPr>
        </p:nvSpPr>
        <p:spPr>
          <a:xfrm>
            <a:off x="710408" y="4925410"/>
            <a:ext cx="5683250" cy="4029878"/>
          </a:xfrm>
          <a:prstGeom prst="rect">
            <a:avLst/>
          </a:prstGeom>
        </p:spPr>
        <p:txBody>
          <a:bodyPr vert="horz" lIns="96533" tIns="48267" rIns="96533" bIns="48267"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9721108"/>
            <a:ext cx="3078427" cy="513507"/>
          </a:xfrm>
          <a:prstGeom prst="rect">
            <a:avLst/>
          </a:prstGeom>
        </p:spPr>
        <p:txBody>
          <a:bodyPr vert="horz" lIns="96533" tIns="48267" rIns="96533" bIns="48267" rtlCol="0" anchor="b"/>
          <a:lstStyle>
            <a:lvl1pPr algn="l">
              <a:defRPr sz="1300"/>
            </a:lvl1pPr>
          </a:lstStyle>
          <a:p>
            <a:r>
              <a:rPr lang="en-US"/>
              <a:t>Présentation Satis 2025 commentée</a:t>
            </a:r>
          </a:p>
        </p:txBody>
      </p:sp>
      <p:sp>
        <p:nvSpPr>
          <p:cNvPr id="7" name="Slide Number Placeholder 6"/>
          <p:cNvSpPr>
            <a:spLocks noGrp="1"/>
          </p:cNvSpPr>
          <p:nvPr>
            <p:ph type="sldNum" sz="quarter" idx="5"/>
          </p:nvPr>
        </p:nvSpPr>
        <p:spPr>
          <a:xfrm>
            <a:off x="4023992" y="9721108"/>
            <a:ext cx="3078427" cy="513507"/>
          </a:xfrm>
          <a:prstGeom prst="rect">
            <a:avLst/>
          </a:prstGeom>
        </p:spPr>
        <p:txBody>
          <a:bodyPr vert="horz" lIns="96533" tIns="48267" rIns="96533" bIns="48267" rtlCol="0" anchor="b"/>
          <a:lstStyle>
            <a:lvl1pPr algn="r">
              <a:defRPr sz="1300"/>
            </a:lvl1pPr>
          </a:lstStyle>
          <a:p>
            <a:fld id="{22A7C16C-36DA-44A4-AACC-DB2916092BA3}" type="slidenum">
              <a:rPr lang="en-US" smtClean="0"/>
              <a:t>‹#›</a:t>
            </a:fld>
            <a:endParaRPr lang="en-US"/>
          </a:p>
        </p:txBody>
      </p:sp>
    </p:spTree>
    <p:extLst>
      <p:ext uri="{BB962C8B-B14F-4D97-AF65-F5344CB8AC3E}">
        <p14:creationId xmlns:p14="http://schemas.microsoft.com/office/powerpoint/2010/main" val="2475066226"/>
      </p:ext>
    </p:extLst>
  </p:cSld>
  <p:clrMap bg1="lt1" tx1="dk1" bg2="lt2" tx2="dk2" accent1="accent1" accent2="accent2" accent3="accent3" accent4="accent4" accent5="accent5" accent6="accent6" hlink="hlink" folHlink="folHlink"/>
  <p:hf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2A7C16C-36DA-44A4-AACC-DB2916092BA3}" type="slidenum">
              <a:rPr lang="en-US" smtClean="0"/>
              <a:t>1</a:t>
            </a:fld>
            <a:endParaRPr lang="en-US"/>
          </a:p>
        </p:txBody>
      </p:sp>
      <p:sp>
        <p:nvSpPr>
          <p:cNvPr id="5" name="Footer Placeholder 4">
            <a:extLst>
              <a:ext uri="{FF2B5EF4-FFF2-40B4-BE49-F238E27FC236}">
                <a16:creationId xmlns:a16="http://schemas.microsoft.com/office/drawing/2014/main" id="{9FFDF4F4-DAFE-FFB3-B7DD-34ABDE242295}"/>
              </a:ext>
            </a:extLst>
          </p:cNvPr>
          <p:cNvSpPr>
            <a:spLocks noGrp="1"/>
          </p:cNvSpPr>
          <p:nvPr>
            <p:ph type="ftr" sz="quarter" idx="4"/>
          </p:nvPr>
        </p:nvSpPr>
        <p:spPr/>
        <p:txBody>
          <a:bodyPr/>
          <a:lstStyle/>
          <a:p>
            <a:r>
              <a:rPr lang="en-US"/>
              <a:t>Présentation Satis 2025 commentée</a:t>
            </a:r>
          </a:p>
        </p:txBody>
      </p:sp>
      <p:sp>
        <p:nvSpPr>
          <p:cNvPr id="6" name="Header Placeholder 5">
            <a:extLst>
              <a:ext uri="{FF2B5EF4-FFF2-40B4-BE49-F238E27FC236}">
                <a16:creationId xmlns:a16="http://schemas.microsoft.com/office/drawing/2014/main" id="{CFDC18F2-4F89-1A30-6F51-8565D55C50DA}"/>
              </a:ext>
            </a:extLst>
          </p:cNvPr>
          <p:cNvSpPr>
            <a:spLocks noGrp="1"/>
          </p:cNvSpPr>
          <p:nvPr>
            <p:ph type="hdr" sz="quarter"/>
          </p:nvPr>
        </p:nvSpPr>
        <p:spPr/>
        <p:txBody>
          <a:bodyPr/>
          <a:lstStyle/>
          <a:p>
            <a:r>
              <a:rPr lang="fr-FR"/>
              <a:t>L'IPMX - Le 2110 rendu facile ?</a:t>
            </a:r>
            <a:endParaRPr lang="en-US"/>
          </a:p>
        </p:txBody>
      </p:sp>
    </p:spTree>
    <p:extLst>
      <p:ext uri="{BB962C8B-B14F-4D97-AF65-F5344CB8AC3E}">
        <p14:creationId xmlns:p14="http://schemas.microsoft.com/office/powerpoint/2010/main" val="192624092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a:t>Voyons maintenant en détail ce qu'est l'IPMX et comment il peut aider à lever les freins à l'adoption de l'IP.</a:t>
            </a:r>
            <a:endParaRPr lang="en-US"/>
          </a:p>
        </p:txBody>
      </p:sp>
      <p:sp>
        <p:nvSpPr>
          <p:cNvPr id="4" name="Slide Number Placeholder 3"/>
          <p:cNvSpPr>
            <a:spLocks noGrp="1"/>
          </p:cNvSpPr>
          <p:nvPr>
            <p:ph type="sldNum" sz="quarter" idx="5"/>
          </p:nvPr>
        </p:nvSpPr>
        <p:spPr/>
        <p:txBody>
          <a:bodyPr/>
          <a:lstStyle/>
          <a:p>
            <a:fld id="{22A7C16C-36DA-44A4-AACC-DB2916092BA3}" type="slidenum">
              <a:rPr lang="en-US" smtClean="0"/>
              <a:t>10</a:t>
            </a:fld>
            <a:endParaRPr lang="en-US"/>
          </a:p>
        </p:txBody>
      </p:sp>
      <p:sp>
        <p:nvSpPr>
          <p:cNvPr id="5" name="Footer Placeholder 4">
            <a:extLst>
              <a:ext uri="{FF2B5EF4-FFF2-40B4-BE49-F238E27FC236}">
                <a16:creationId xmlns:a16="http://schemas.microsoft.com/office/drawing/2014/main" id="{5B22BA52-7F3D-8B25-1137-692733F3BB0B}"/>
              </a:ext>
            </a:extLst>
          </p:cNvPr>
          <p:cNvSpPr>
            <a:spLocks noGrp="1"/>
          </p:cNvSpPr>
          <p:nvPr>
            <p:ph type="ftr" sz="quarter" idx="4"/>
          </p:nvPr>
        </p:nvSpPr>
        <p:spPr/>
        <p:txBody>
          <a:bodyPr/>
          <a:lstStyle/>
          <a:p>
            <a:r>
              <a:rPr lang="en-US"/>
              <a:t>Présentation Satis 2025 commentée</a:t>
            </a:r>
          </a:p>
        </p:txBody>
      </p:sp>
      <p:sp>
        <p:nvSpPr>
          <p:cNvPr id="6" name="Header Placeholder 5">
            <a:extLst>
              <a:ext uri="{FF2B5EF4-FFF2-40B4-BE49-F238E27FC236}">
                <a16:creationId xmlns:a16="http://schemas.microsoft.com/office/drawing/2014/main" id="{EE321F11-97D2-1E4F-2FD2-C843983AE77B}"/>
              </a:ext>
            </a:extLst>
          </p:cNvPr>
          <p:cNvSpPr>
            <a:spLocks noGrp="1"/>
          </p:cNvSpPr>
          <p:nvPr>
            <p:ph type="hdr" sz="quarter"/>
          </p:nvPr>
        </p:nvSpPr>
        <p:spPr/>
        <p:txBody>
          <a:bodyPr/>
          <a:lstStyle/>
          <a:p>
            <a:r>
              <a:rPr lang="fr-FR"/>
              <a:t>L'IPMX - Le 2110 rendu facile ?</a:t>
            </a:r>
            <a:endParaRPr lang="en-US"/>
          </a:p>
        </p:txBody>
      </p:sp>
    </p:spTree>
    <p:extLst>
      <p:ext uri="{BB962C8B-B14F-4D97-AF65-F5344CB8AC3E}">
        <p14:creationId xmlns:p14="http://schemas.microsoft.com/office/powerpoint/2010/main" val="74400781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2A7C16C-36DA-44A4-AACC-DB2916092BA3}" type="slidenum">
              <a:rPr lang="en-US" smtClean="0"/>
              <a:t>11</a:t>
            </a:fld>
            <a:endParaRPr lang="en-US"/>
          </a:p>
        </p:txBody>
      </p:sp>
      <p:sp>
        <p:nvSpPr>
          <p:cNvPr id="5" name="Footer Placeholder 4">
            <a:extLst>
              <a:ext uri="{FF2B5EF4-FFF2-40B4-BE49-F238E27FC236}">
                <a16:creationId xmlns:a16="http://schemas.microsoft.com/office/drawing/2014/main" id="{F77043D9-6915-4D5E-EC7E-13AD3E882D12}"/>
              </a:ext>
            </a:extLst>
          </p:cNvPr>
          <p:cNvSpPr>
            <a:spLocks noGrp="1"/>
          </p:cNvSpPr>
          <p:nvPr>
            <p:ph type="ftr" sz="quarter" idx="4"/>
          </p:nvPr>
        </p:nvSpPr>
        <p:spPr/>
        <p:txBody>
          <a:bodyPr/>
          <a:lstStyle/>
          <a:p>
            <a:r>
              <a:rPr lang="en-US"/>
              <a:t>Présentation Satis 2025 commentée</a:t>
            </a:r>
          </a:p>
        </p:txBody>
      </p:sp>
      <p:sp>
        <p:nvSpPr>
          <p:cNvPr id="6" name="Header Placeholder 5">
            <a:extLst>
              <a:ext uri="{FF2B5EF4-FFF2-40B4-BE49-F238E27FC236}">
                <a16:creationId xmlns:a16="http://schemas.microsoft.com/office/drawing/2014/main" id="{FB39B9AE-54D1-BE9E-BBB8-9D0113E9FCF3}"/>
              </a:ext>
            </a:extLst>
          </p:cNvPr>
          <p:cNvSpPr>
            <a:spLocks noGrp="1"/>
          </p:cNvSpPr>
          <p:nvPr>
            <p:ph type="hdr" sz="quarter"/>
          </p:nvPr>
        </p:nvSpPr>
        <p:spPr/>
        <p:txBody>
          <a:bodyPr/>
          <a:lstStyle/>
          <a:p>
            <a:r>
              <a:rPr lang="fr-FR"/>
              <a:t>L'IPMX - Le 2110 rendu facile ?</a:t>
            </a:r>
            <a:endParaRPr lang="en-US"/>
          </a:p>
        </p:txBody>
      </p:sp>
    </p:spTree>
    <p:extLst>
      <p:ext uri="{BB962C8B-B14F-4D97-AF65-F5344CB8AC3E}">
        <p14:creationId xmlns:p14="http://schemas.microsoft.com/office/powerpoint/2010/main" val="133293749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a:defRPr/>
            </a:pPr>
            <a:r>
              <a:rPr lang="en-US" altLang="fr-FR">
                <a:latin typeface="Arial" panose="020B0604020202020204" pitchFamily="34" charset="0"/>
              </a:rPr>
              <a:t>Le standard IPMX est </a:t>
            </a:r>
            <a:r>
              <a:rPr lang="en-US" altLang="fr-FR" err="1">
                <a:latin typeface="Arial" panose="020B0604020202020204" pitchFamily="34" charset="0"/>
              </a:rPr>
              <a:t>basé</a:t>
            </a:r>
            <a:r>
              <a:rPr lang="en-US" altLang="fr-FR">
                <a:latin typeface="Arial" panose="020B0604020202020204" pitchFamily="34" charset="0"/>
              </a:rPr>
              <a:t> sur deux </a:t>
            </a:r>
            <a:r>
              <a:rPr lang="en-US" altLang="fr-FR" err="1">
                <a:latin typeface="Arial" panose="020B0604020202020204" pitchFamily="34" charset="0"/>
              </a:rPr>
              <a:t>familles</a:t>
            </a:r>
            <a:r>
              <a:rPr lang="en-US" altLang="fr-FR">
                <a:latin typeface="Arial" panose="020B0604020202020204" pitchFamily="34" charset="0"/>
              </a:rPr>
              <a:t> de </a:t>
            </a:r>
            <a:r>
              <a:rPr lang="en-US" altLang="fr-FR" err="1">
                <a:latin typeface="Arial" panose="020B0604020202020204" pitchFamily="34" charset="0"/>
              </a:rPr>
              <a:t>spécifications</a:t>
            </a:r>
            <a:r>
              <a:rPr lang="en-US" altLang="fr-FR">
                <a:latin typeface="Arial" panose="020B0604020202020204" pitchFamily="34" charset="0"/>
              </a:rPr>
              <a:t> qui </a:t>
            </a:r>
            <a:r>
              <a:rPr lang="en-US" altLang="fr-FR" err="1">
                <a:latin typeface="Arial" panose="020B0604020202020204" pitchFamily="34" charset="0"/>
              </a:rPr>
              <a:t>ont</a:t>
            </a:r>
            <a:r>
              <a:rPr lang="en-US" altLang="fr-FR">
                <a:latin typeface="Arial" panose="020B0604020202020204" pitchFamily="34" charset="0"/>
              </a:rPr>
              <a:t> déjà fait </a:t>
            </a:r>
            <a:r>
              <a:rPr lang="en-US" altLang="fr-FR" err="1">
                <a:latin typeface="Arial" panose="020B0604020202020204" pitchFamily="34" charset="0"/>
              </a:rPr>
              <a:t>leurs</a:t>
            </a:r>
            <a:r>
              <a:rPr lang="en-US" altLang="fr-FR">
                <a:latin typeface="Arial" panose="020B0604020202020204" pitchFamily="34" charset="0"/>
              </a:rPr>
              <a:t> </a:t>
            </a:r>
            <a:r>
              <a:rPr lang="en-US" altLang="fr-FR" err="1">
                <a:latin typeface="Arial" panose="020B0604020202020204" pitchFamily="34" charset="0"/>
              </a:rPr>
              <a:t>preuves</a:t>
            </a:r>
            <a:r>
              <a:rPr lang="en-US" altLang="fr-FR">
                <a:latin typeface="Arial" panose="020B0604020202020204" pitchFamily="34" charset="0"/>
              </a:rPr>
              <a:t> dans le Broadcast : SMPTE 2110 et AMWA NMOS</a:t>
            </a:r>
          </a:p>
          <a:p>
            <a:pPr>
              <a:defRPr/>
            </a:pPr>
            <a:r>
              <a:rPr lang="en-US" altLang="fr-FR">
                <a:latin typeface="Arial" panose="020B0604020202020204" pitchFamily="34" charset="0"/>
              </a:rPr>
              <a:t>Les documents TR-10-x </a:t>
            </a:r>
            <a:r>
              <a:rPr lang="en-US" altLang="fr-FR" err="1">
                <a:latin typeface="Arial" panose="020B0604020202020204" pitchFamily="34" charset="0"/>
              </a:rPr>
              <a:t>mentionnent</a:t>
            </a:r>
            <a:r>
              <a:rPr lang="en-US" altLang="fr-FR">
                <a:latin typeface="Arial" panose="020B0604020202020204" pitchFamily="34" charset="0"/>
              </a:rPr>
              <a:t> </a:t>
            </a:r>
            <a:r>
              <a:rPr lang="en-US" altLang="fr-FR" err="1">
                <a:latin typeface="Arial" panose="020B0604020202020204" pitchFamily="34" charset="0"/>
              </a:rPr>
              <a:t>en</a:t>
            </a:r>
            <a:r>
              <a:rPr lang="en-US" altLang="fr-FR">
                <a:latin typeface="Arial" panose="020B0604020202020204" pitchFamily="34" charset="0"/>
              </a:rPr>
              <a:t> fait les </a:t>
            </a:r>
            <a:r>
              <a:rPr lang="en-US" altLang="fr-FR" err="1">
                <a:latin typeface="Arial" panose="020B0604020202020204" pitchFamily="34" charset="0"/>
              </a:rPr>
              <a:t>différences</a:t>
            </a:r>
            <a:r>
              <a:rPr lang="en-US" altLang="fr-FR">
                <a:latin typeface="Arial" panose="020B0604020202020204" pitchFamily="34" charset="0"/>
              </a:rPr>
              <a:t> </a:t>
            </a:r>
            <a:r>
              <a:rPr lang="en-US" altLang="fr-FR" err="1">
                <a:latin typeface="Arial" panose="020B0604020202020204" pitchFamily="34" charset="0"/>
              </a:rPr>
              <a:t>importantes</a:t>
            </a:r>
            <a:r>
              <a:rPr lang="en-US" altLang="fr-FR">
                <a:latin typeface="Arial" panose="020B0604020202020204" pitchFamily="34" charset="0"/>
              </a:rPr>
              <a:t> entre IPMX et SMPTE ST 2110-x0</a:t>
            </a:r>
          </a:p>
          <a:p>
            <a:r>
              <a:rPr lang="en-US" altLang="fr-FR">
                <a:latin typeface="Arial" panose="020B0604020202020204" pitchFamily="34" charset="0"/>
              </a:rPr>
              <a:t>Les </a:t>
            </a:r>
            <a:r>
              <a:rPr lang="en-US" altLang="fr-FR" err="1">
                <a:latin typeface="Arial" panose="020B0604020202020204" pitchFamily="34" charset="0"/>
              </a:rPr>
              <a:t>objectifs</a:t>
            </a:r>
            <a:r>
              <a:rPr lang="en-US" altLang="fr-FR">
                <a:latin typeface="Arial" panose="020B0604020202020204" pitchFamily="34" charset="0"/>
              </a:rPr>
              <a:t> </a:t>
            </a:r>
            <a:r>
              <a:rPr lang="en-US" altLang="fr-FR" err="1">
                <a:latin typeface="Arial" panose="020B0604020202020204" pitchFamily="34" charset="0"/>
              </a:rPr>
              <a:t>annoncés</a:t>
            </a:r>
            <a:r>
              <a:rPr lang="en-US" altLang="fr-FR">
                <a:latin typeface="Arial" panose="020B0604020202020204" pitchFamily="34" charset="0"/>
              </a:rPr>
              <a:t> : </a:t>
            </a:r>
            <a:r>
              <a:rPr lang="en-US" altLang="fr-FR" err="1">
                <a:latin typeface="Arial" panose="020B0604020202020204" pitchFamily="34" charset="0"/>
              </a:rPr>
              <a:t>permettre</a:t>
            </a:r>
            <a:r>
              <a:rPr lang="en-US" altLang="fr-FR">
                <a:latin typeface="Arial" panose="020B0604020202020204" pitchFamily="34" charset="0"/>
              </a:rPr>
              <a:t> un choix plus large </a:t>
            </a:r>
            <a:r>
              <a:rPr lang="en-US" altLang="fr-FR" err="1">
                <a:latin typeface="Arial" panose="020B0604020202020204" pitchFamily="34" charset="0"/>
              </a:rPr>
              <a:t>d’infrastructures</a:t>
            </a:r>
            <a:r>
              <a:rPr lang="en-US" altLang="fr-FR">
                <a:latin typeface="Arial" panose="020B0604020202020204" pitchFamily="34" charset="0"/>
              </a:rPr>
              <a:t>, </a:t>
            </a:r>
            <a:r>
              <a:rPr lang="en-US" altLang="fr-FR" err="1">
                <a:latin typeface="Arial" panose="020B0604020202020204" pitchFamily="34" charset="0"/>
              </a:rPr>
              <a:t>réduire</a:t>
            </a:r>
            <a:r>
              <a:rPr lang="en-US" altLang="fr-FR">
                <a:latin typeface="Arial" panose="020B0604020202020204" pitchFamily="34" charset="0"/>
              </a:rPr>
              <a:t> les </a:t>
            </a:r>
            <a:r>
              <a:rPr lang="en-US" altLang="fr-FR" err="1">
                <a:latin typeface="Arial" panose="020B0604020202020204" pitchFamily="34" charset="0"/>
              </a:rPr>
              <a:t>couts</a:t>
            </a:r>
            <a:r>
              <a:rPr lang="en-US" altLang="fr-FR">
                <a:latin typeface="Arial" panose="020B0604020202020204" pitchFamily="34" charset="0"/>
              </a:rPr>
              <a:t>, limiter la </a:t>
            </a:r>
            <a:r>
              <a:rPr lang="en-US" altLang="fr-FR" err="1">
                <a:latin typeface="Arial" panose="020B0604020202020204" pitchFamily="34" charset="0"/>
              </a:rPr>
              <a:t>complexité</a:t>
            </a:r>
            <a:r>
              <a:rPr lang="en-US" altLang="fr-FR">
                <a:latin typeface="Arial" panose="020B0604020202020204" pitchFamily="34" charset="0"/>
              </a:rPr>
              <a:t> de configuration et </a:t>
            </a:r>
            <a:r>
              <a:rPr lang="en-US" altLang="fr-FR" err="1">
                <a:latin typeface="Arial" panose="020B0604020202020204" pitchFamily="34" charset="0"/>
              </a:rPr>
              <a:t>permettre</a:t>
            </a:r>
            <a:r>
              <a:rPr lang="en-US" altLang="fr-FR">
                <a:latin typeface="Arial" panose="020B0604020202020204" pitchFamily="34" charset="0"/>
              </a:rPr>
              <a:t> </a:t>
            </a:r>
            <a:r>
              <a:rPr lang="en-US" altLang="fr-FR" err="1">
                <a:latin typeface="Arial" panose="020B0604020202020204" pitchFamily="34" charset="0"/>
              </a:rPr>
              <a:t>une</a:t>
            </a:r>
            <a:r>
              <a:rPr lang="en-US" altLang="fr-FR">
                <a:latin typeface="Arial" panose="020B0604020202020204" pitchFamily="34" charset="0"/>
              </a:rPr>
              <a:t> mise </a:t>
            </a:r>
            <a:r>
              <a:rPr lang="en-US" altLang="fr-FR" err="1">
                <a:latin typeface="Arial" panose="020B0604020202020204" pitchFamily="34" charset="0"/>
              </a:rPr>
              <a:t>en</a:t>
            </a:r>
            <a:r>
              <a:rPr lang="en-US" altLang="fr-FR">
                <a:latin typeface="Arial" panose="020B0604020202020204" pitchFamily="34" charset="0"/>
              </a:rPr>
              <a:t> oeuvre plus </a:t>
            </a:r>
            <a:r>
              <a:rPr lang="en-US" altLang="fr-FR" err="1">
                <a:latin typeface="Arial" panose="020B0604020202020204" pitchFamily="34" charset="0"/>
              </a:rPr>
              <a:t>rapide</a:t>
            </a:r>
            <a:r>
              <a:rPr lang="en-US" altLang="fr-FR">
                <a:latin typeface="Arial" panose="020B0604020202020204" pitchFamily="34" charset="0"/>
              </a:rPr>
              <a:t> et facile.</a:t>
            </a:r>
          </a:p>
          <a:p>
            <a:pPr>
              <a:defRPr/>
            </a:pPr>
            <a:endParaRPr lang="en-US" altLang="fr-FR">
              <a:latin typeface="Arial" panose="020B0604020202020204" pitchFamily="34" charset="0"/>
            </a:endParaRPr>
          </a:p>
          <a:p>
            <a:pPr>
              <a:defRPr/>
            </a:pPr>
            <a:r>
              <a:rPr lang="en-US" altLang="fr-FR">
                <a:latin typeface="Arial" panose="020B0604020202020204" pitchFamily="34" charset="0"/>
              </a:rPr>
              <a:t>La </a:t>
            </a:r>
            <a:r>
              <a:rPr lang="en-US" altLang="fr-FR" err="1">
                <a:latin typeface="Arial" panose="020B0604020202020204" pitchFamily="34" charset="0"/>
              </a:rPr>
              <a:t>complexité</a:t>
            </a:r>
            <a:r>
              <a:rPr lang="en-US" altLang="fr-FR">
                <a:latin typeface="Arial" panose="020B0604020202020204" pitchFamily="34" charset="0"/>
              </a:rPr>
              <a:t> se </a:t>
            </a:r>
            <a:r>
              <a:rPr lang="en-US" altLang="fr-FR" err="1">
                <a:latin typeface="Arial" panose="020B0604020202020204" pitchFamily="34" charset="0"/>
              </a:rPr>
              <a:t>déplace</a:t>
            </a:r>
            <a:r>
              <a:rPr lang="en-US" altLang="fr-FR">
                <a:latin typeface="Arial" panose="020B0604020202020204" pitchFamily="34" charset="0"/>
              </a:rPr>
              <a:t> </a:t>
            </a:r>
            <a:r>
              <a:rPr lang="en-US" altLang="fr-FR" err="1">
                <a:latin typeface="Arial" panose="020B0604020202020204" pitchFamily="34" charset="0"/>
              </a:rPr>
              <a:t>en</a:t>
            </a:r>
            <a:r>
              <a:rPr lang="en-US" altLang="fr-FR">
                <a:latin typeface="Arial" panose="020B0604020202020204" pitchFamily="34" charset="0"/>
              </a:rPr>
              <a:t> fait chez les </a:t>
            </a:r>
            <a:r>
              <a:rPr lang="en-US" altLang="fr-FR" err="1">
                <a:latin typeface="Arial" panose="020B0604020202020204" pitchFamily="34" charset="0"/>
              </a:rPr>
              <a:t>industriels</a:t>
            </a:r>
            <a:r>
              <a:rPr lang="en-US" altLang="fr-FR">
                <a:latin typeface="Arial" panose="020B0604020202020204" pitchFamily="34" charset="0"/>
              </a:rPr>
              <a:t>. </a:t>
            </a:r>
            <a:r>
              <a:rPr lang="en-US" altLang="fr-FR" err="1">
                <a:latin typeface="Arial" panose="020B0604020202020204" pitchFamily="34" charset="0"/>
              </a:rPr>
              <a:t>Ceux</a:t>
            </a:r>
            <a:r>
              <a:rPr lang="en-US" altLang="fr-FR">
                <a:latin typeface="Arial" panose="020B0604020202020204" pitchFamily="34" charset="0"/>
              </a:rPr>
              <a:t> qui </a:t>
            </a:r>
            <a:r>
              <a:rPr lang="en-US" altLang="fr-FR" err="1">
                <a:latin typeface="Arial" panose="020B0604020202020204" pitchFamily="34" charset="0"/>
              </a:rPr>
              <a:t>ont</a:t>
            </a:r>
            <a:r>
              <a:rPr lang="en-US" altLang="fr-FR">
                <a:latin typeface="Arial" panose="020B0604020202020204" pitchFamily="34" charset="0"/>
              </a:rPr>
              <a:t> déjà </a:t>
            </a:r>
            <a:r>
              <a:rPr lang="en-US" altLang="fr-FR" err="1">
                <a:latin typeface="Arial" panose="020B0604020202020204" pitchFamily="34" charset="0"/>
              </a:rPr>
              <a:t>adopté</a:t>
            </a:r>
            <a:r>
              <a:rPr lang="en-US" altLang="fr-FR">
                <a:latin typeface="Arial" panose="020B0604020202020204" pitchFamily="34" charset="0"/>
              </a:rPr>
              <a:t> SMPTE 2110 </a:t>
            </a:r>
            <a:r>
              <a:rPr lang="en-US" altLang="fr-FR" err="1">
                <a:latin typeface="Arial" panose="020B0604020202020204" pitchFamily="34" charset="0"/>
              </a:rPr>
              <a:t>vont</a:t>
            </a:r>
            <a:r>
              <a:rPr lang="en-US" altLang="fr-FR">
                <a:latin typeface="Arial" panose="020B0604020202020204" pitchFamily="34" charset="0"/>
              </a:rPr>
              <a:t> devoir </a:t>
            </a:r>
            <a:r>
              <a:rPr lang="en-US" altLang="fr-FR" err="1">
                <a:latin typeface="Arial" panose="020B0604020202020204" pitchFamily="34" charset="0"/>
              </a:rPr>
              <a:t>ajouter</a:t>
            </a:r>
            <a:r>
              <a:rPr lang="en-US" altLang="fr-FR">
                <a:latin typeface="Arial" panose="020B0604020202020204" pitchFamily="34" charset="0"/>
              </a:rPr>
              <a:t> </a:t>
            </a:r>
            <a:r>
              <a:rPr lang="en-US" altLang="fr-FR" err="1">
                <a:latin typeface="Arial" panose="020B0604020202020204" pitchFamily="34" charset="0"/>
              </a:rPr>
              <a:t>d’autres</a:t>
            </a:r>
            <a:r>
              <a:rPr lang="en-US" altLang="fr-FR">
                <a:latin typeface="Arial" panose="020B0604020202020204" pitchFamily="34" charset="0"/>
              </a:rPr>
              <a:t> </a:t>
            </a:r>
            <a:r>
              <a:rPr lang="en-US" altLang="fr-FR" err="1">
                <a:latin typeface="Arial" panose="020B0604020202020204" pitchFamily="34" charset="0"/>
              </a:rPr>
              <a:t>fonctionalités</a:t>
            </a:r>
            <a:r>
              <a:rPr lang="en-US" altLang="fr-FR">
                <a:latin typeface="Arial" panose="020B0604020202020204" pitchFamily="34" charset="0"/>
              </a:rPr>
              <a:t> pour </a:t>
            </a:r>
            <a:r>
              <a:rPr lang="en-US" altLang="fr-FR" err="1">
                <a:latin typeface="Arial" panose="020B0604020202020204" pitchFamily="34" charset="0"/>
              </a:rPr>
              <a:t>être</a:t>
            </a:r>
            <a:r>
              <a:rPr lang="en-US" altLang="fr-FR">
                <a:latin typeface="Arial" panose="020B0604020202020204" pitchFamily="34" charset="0"/>
              </a:rPr>
              <a:t> compatibles IPMX.</a:t>
            </a:r>
          </a:p>
          <a:p>
            <a:pPr>
              <a:defRPr/>
            </a:pPr>
            <a:r>
              <a:rPr lang="en-US" altLang="fr-FR" err="1">
                <a:latin typeface="Arial" panose="020B0604020202020204" pitchFamily="34" charset="0"/>
              </a:rPr>
              <a:t>L’ensemble</a:t>
            </a:r>
            <a:r>
              <a:rPr lang="en-US" altLang="fr-FR">
                <a:latin typeface="Arial" panose="020B0604020202020204" pitchFamily="34" charset="0"/>
              </a:rPr>
              <a:t> des documents TR-10-x est </a:t>
            </a:r>
            <a:r>
              <a:rPr lang="en-US" altLang="fr-FR" err="1">
                <a:latin typeface="Arial" panose="020B0604020202020204" pitchFamily="34" charset="0"/>
              </a:rPr>
              <a:t>téléchargeable</a:t>
            </a:r>
            <a:r>
              <a:rPr lang="en-US" altLang="fr-FR">
                <a:latin typeface="Arial" panose="020B0604020202020204" pitchFamily="34" charset="0"/>
              </a:rPr>
              <a:t> </a:t>
            </a:r>
            <a:r>
              <a:rPr lang="en-US" altLang="fr-FR" err="1">
                <a:latin typeface="Arial" panose="020B0604020202020204" pitchFamily="34" charset="0"/>
              </a:rPr>
              <a:t>gratuitement</a:t>
            </a:r>
            <a:r>
              <a:rPr lang="en-US" altLang="fr-FR">
                <a:latin typeface="Arial" panose="020B0604020202020204" pitchFamily="34" charset="0"/>
              </a:rPr>
              <a:t> sur le site internet de VSF</a:t>
            </a:r>
          </a:p>
          <a:p>
            <a:endParaRPr lang="fr-FR"/>
          </a:p>
        </p:txBody>
      </p:sp>
      <p:sp>
        <p:nvSpPr>
          <p:cNvPr id="4" name="Espace réservé du numéro de diapositive 3"/>
          <p:cNvSpPr>
            <a:spLocks noGrp="1"/>
          </p:cNvSpPr>
          <p:nvPr>
            <p:ph type="sldNum" sz="quarter" idx="5"/>
          </p:nvPr>
        </p:nvSpPr>
        <p:spPr/>
        <p:txBody>
          <a:bodyPr/>
          <a:lstStyle/>
          <a:p>
            <a:fld id="{22A7C16C-36DA-44A4-AACC-DB2916092BA3}" type="slidenum">
              <a:rPr lang="en-US" smtClean="0"/>
              <a:t>12</a:t>
            </a:fld>
            <a:endParaRPr lang="en-US"/>
          </a:p>
        </p:txBody>
      </p:sp>
      <p:sp>
        <p:nvSpPr>
          <p:cNvPr id="5" name="Footer Placeholder 4">
            <a:extLst>
              <a:ext uri="{FF2B5EF4-FFF2-40B4-BE49-F238E27FC236}">
                <a16:creationId xmlns:a16="http://schemas.microsoft.com/office/drawing/2014/main" id="{AC171E04-AC9E-90F8-E6C6-75AA7B1BFCD1}"/>
              </a:ext>
            </a:extLst>
          </p:cNvPr>
          <p:cNvSpPr>
            <a:spLocks noGrp="1"/>
          </p:cNvSpPr>
          <p:nvPr>
            <p:ph type="ftr" sz="quarter" idx="4"/>
          </p:nvPr>
        </p:nvSpPr>
        <p:spPr/>
        <p:txBody>
          <a:bodyPr/>
          <a:lstStyle/>
          <a:p>
            <a:r>
              <a:rPr lang="en-US"/>
              <a:t>Présentation Satis 2025 commentée</a:t>
            </a:r>
          </a:p>
        </p:txBody>
      </p:sp>
      <p:sp>
        <p:nvSpPr>
          <p:cNvPr id="6" name="Header Placeholder 5">
            <a:extLst>
              <a:ext uri="{FF2B5EF4-FFF2-40B4-BE49-F238E27FC236}">
                <a16:creationId xmlns:a16="http://schemas.microsoft.com/office/drawing/2014/main" id="{87BD5F4F-2CC5-6AB9-2876-032EE055E448}"/>
              </a:ext>
            </a:extLst>
          </p:cNvPr>
          <p:cNvSpPr>
            <a:spLocks noGrp="1"/>
          </p:cNvSpPr>
          <p:nvPr>
            <p:ph type="hdr" sz="quarter"/>
          </p:nvPr>
        </p:nvSpPr>
        <p:spPr/>
        <p:txBody>
          <a:bodyPr/>
          <a:lstStyle/>
          <a:p>
            <a:r>
              <a:rPr lang="fr-FR"/>
              <a:t>L'IPMX - Le 2110 rendu facile ?</a:t>
            </a:r>
            <a:endParaRPr lang="en-US"/>
          </a:p>
        </p:txBody>
      </p:sp>
    </p:spTree>
    <p:extLst>
      <p:ext uri="{BB962C8B-B14F-4D97-AF65-F5344CB8AC3E}">
        <p14:creationId xmlns:p14="http://schemas.microsoft.com/office/powerpoint/2010/main" val="320411601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a:defRPr/>
            </a:pPr>
            <a:r>
              <a:rPr lang="en-US" altLang="fr-FR">
                <a:latin typeface="Arial" panose="020B0604020202020204" pitchFamily="34" charset="0"/>
              </a:rPr>
              <a:t>Le support (</a:t>
            </a:r>
            <a:r>
              <a:rPr lang="en-US" altLang="fr-FR" err="1">
                <a:latin typeface="Arial" panose="020B0604020202020204" pitchFamily="34" charset="0"/>
              </a:rPr>
              <a:t>obligatoire</a:t>
            </a:r>
            <a:r>
              <a:rPr lang="en-US" altLang="fr-FR">
                <a:latin typeface="Arial" panose="020B0604020202020204" pitchFamily="34" charset="0"/>
              </a:rPr>
              <a:t>) de PTP est un des aspects complexes dans un </a:t>
            </a:r>
            <a:r>
              <a:rPr lang="en-US" altLang="fr-FR" err="1">
                <a:latin typeface="Arial" panose="020B0604020202020204" pitchFamily="34" charset="0"/>
              </a:rPr>
              <a:t>système</a:t>
            </a:r>
            <a:r>
              <a:rPr lang="en-US" altLang="fr-FR">
                <a:latin typeface="Arial" panose="020B0604020202020204" pitchFamily="34" charset="0"/>
              </a:rPr>
              <a:t> 2110. IPMX </a:t>
            </a:r>
            <a:r>
              <a:rPr lang="en-US" altLang="fr-FR" err="1">
                <a:latin typeface="Arial" panose="020B0604020202020204" pitchFamily="34" charset="0"/>
              </a:rPr>
              <a:t>allège</a:t>
            </a:r>
            <a:r>
              <a:rPr lang="en-US" altLang="fr-FR">
                <a:latin typeface="Arial" panose="020B0604020202020204" pitchFamily="34" charset="0"/>
              </a:rPr>
              <a:t> </a:t>
            </a:r>
            <a:r>
              <a:rPr lang="en-US" altLang="fr-FR" err="1">
                <a:latin typeface="Arial" panose="020B0604020202020204" pitchFamily="34" charset="0"/>
              </a:rPr>
              <a:t>certaines</a:t>
            </a:r>
            <a:r>
              <a:rPr lang="en-US" altLang="fr-FR">
                <a:latin typeface="Arial" panose="020B0604020202020204" pitchFamily="34" charset="0"/>
              </a:rPr>
              <a:t> </a:t>
            </a:r>
            <a:r>
              <a:rPr lang="en-US" altLang="fr-FR" err="1">
                <a:latin typeface="Arial" panose="020B0604020202020204" pitchFamily="34" charset="0"/>
              </a:rPr>
              <a:t>contraintes</a:t>
            </a:r>
            <a:r>
              <a:rPr lang="en-US" altLang="fr-FR">
                <a:latin typeface="Arial" panose="020B0604020202020204" pitchFamily="34" charset="0"/>
              </a:rPr>
              <a:t> sur le “timing”:</a:t>
            </a:r>
          </a:p>
          <a:p>
            <a:pPr>
              <a:defRPr/>
            </a:pPr>
            <a:r>
              <a:rPr lang="en-US" altLang="fr-FR">
                <a:latin typeface="Arial" panose="020B0604020202020204" pitchFamily="34" charset="0"/>
              </a:rPr>
              <a:t>Un </a:t>
            </a:r>
            <a:r>
              <a:rPr lang="en-US" altLang="fr-FR" err="1">
                <a:latin typeface="Arial" panose="020B0604020202020204" pitchFamily="34" charset="0"/>
              </a:rPr>
              <a:t>équipement</a:t>
            </a:r>
            <a:r>
              <a:rPr lang="en-US" altLang="fr-FR">
                <a:latin typeface="Arial" panose="020B0604020202020204" pitchFamily="34" charset="0"/>
              </a:rPr>
              <a:t> </a:t>
            </a:r>
            <a:r>
              <a:rPr lang="en-US" altLang="fr-FR" err="1">
                <a:latin typeface="Arial" panose="020B0604020202020204" pitchFamily="34" charset="0"/>
              </a:rPr>
              <a:t>certifié</a:t>
            </a:r>
            <a:r>
              <a:rPr lang="en-US" altLang="fr-FR">
                <a:latin typeface="Arial" panose="020B0604020202020204" pitchFamily="34" charset="0"/>
              </a:rPr>
              <a:t> IPMX doit </a:t>
            </a:r>
            <a:r>
              <a:rPr lang="en-US" altLang="fr-FR" err="1">
                <a:latin typeface="Arial" panose="020B0604020202020204" pitchFamily="34" charset="0"/>
              </a:rPr>
              <a:t>pouvoir</a:t>
            </a:r>
            <a:r>
              <a:rPr lang="en-US" altLang="fr-FR">
                <a:latin typeface="Arial" panose="020B0604020202020204" pitchFamily="34" charset="0"/>
              </a:rPr>
              <a:t> </a:t>
            </a:r>
            <a:r>
              <a:rPr lang="en-US" altLang="fr-FR" err="1">
                <a:latin typeface="Arial" panose="020B0604020202020204" pitchFamily="34" charset="0"/>
              </a:rPr>
              <a:t>fonctionner</a:t>
            </a:r>
            <a:r>
              <a:rPr lang="en-US" altLang="fr-FR">
                <a:latin typeface="Arial" panose="020B0604020202020204" pitchFamily="34" charset="0"/>
              </a:rPr>
              <a:t> dans </a:t>
            </a:r>
            <a:r>
              <a:rPr lang="en-US" altLang="fr-FR" err="1">
                <a:latin typeface="Arial" panose="020B0604020202020204" pitchFamily="34" charset="0"/>
              </a:rPr>
              <a:t>tous</a:t>
            </a:r>
            <a:r>
              <a:rPr lang="en-US" altLang="fr-FR">
                <a:latin typeface="Arial" panose="020B0604020202020204" pitchFamily="34" charset="0"/>
              </a:rPr>
              <a:t> les </a:t>
            </a:r>
            <a:r>
              <a:rPr lang="en-US" altLang="fr-FR" err="1">
                <a:latin typeface="Arial" panose="020B0604020202020204" pitchFamily="34" charset="0"/>
              </a:rPr>
              <a:t>cas</a:t>
            </a:r>
            <a:r>
              <a:rPr lang="en-US" altLang="fr-FR">
                <a:latin typeface="Arial" panose="020B0604020202020204" pitchFamily="34" charset="0"/>
              </a:rPr>
              <a:t> </a:t>
            </a:r>
            <a:r>
              <a:rPr lang="en-US" altLang="fr-FR" err="1">
                <a:latin typeface="Arial" panose="020B0604020202020204" pitchFamily="34" charset="0"/>
              </a:rPr>
              <a:t>mentionnés</a:t>
            </a:r>
            <a:r>
              <a:rPr lang="en-US" altLang="fr-FR">
                <a:latin typeface="Arial" panose="020B0604020202020204" pitchFamily="34" charset="0"/>
              </a:rPr>
              <a:t> dans le tableau ci-dessus.</a:t>
            </a:r>
          </a:p>
          <a:p>
            <a:pPr>
              <a:defRPr/>
            </a:pPr>
            <a:r>
              <a:rPr lang="en-US" altLang="fr-FR">
                <a:latin typeface="Arial" panose="020B0604020202020204" pitchFamily="34" charset="0"/>
              </a:rPr>
              <a:t>Pas de signal </a:t>
            </a:r>
            <a:r>
              <a:rPr lang="en-US" altLang="fr-FR" err="1">
                <a:latin typeface="Arial" panose="020B0604020202020204" pitchFamily="34" charset="0"/>
              </a:rPr>
              <a:t>d’horloge</a:t>
            </a:r>
            <a:r>
              <a:rPr lang="en-US" altLang="fr-FR">
                <a:latin typeface="Arial" panose="020B0604020202020204" pitchFamily="34" charset="0"/>
              </a:rPr>
              <a:t> </a:t>
            </a:r>
            <a:r>
              <a:rPr lang="en-US" altLang="fr-FR" err="1">
                <a:latin typeface="Arial" panose="020B0604020202020204" pitchFamily="34" charset="0"/>
              </a:rPr>
              <a:t>obligatoire</a:t>
            </a:r>
            <a:r>
              <a:rPr lang="en-US" altLang="fr-FR">
                <a:latin typeface="Arial" panose="020B0604020202020204" pitchFamily="34" charset="0"/>
              </a:rPr>
              <a:t> : mode “Free running” possible et un </a:t>
            </a:r>
            <a:r>
              <a:rPr lang="en-US" altLang="fr-FR" err="1">
                <a:latin typeface="Arial" panose="020B0604020202020204" pitchFamily="34" charset="0"/>
              </a:rPr>
              <a:t>récepteur</a:t>
            </a:r>
            <a:r>
              <a:rPr lang="en-US" altLang="fr-FR">
                <a:latin typeface="Arial" panose="020B0604020202020204" pitchFamily="34" charset="0"/>
              </a:rPr>
              <a:t> doit </a:t>
            </a:r>
            <a:r>
              <a:rPr lang="en-US" altLang="fr-FR" err="1">
                <a:latin typeface="Arial" panose="020B0604020202020204" pitchFamily="34" charset="0"/>
              </a:rPr>
              <a:t>pouvoir</a:t>
            </a:r>
            <a:r>
              <a:rPr lang="en-US" altLang="fr-FR">
                <a:latin typeface="Arial" panose="020B0604020202020204" pitchFamily="34" charset="0"/>
              </a:rPr>
              <a:t> se </a:t>
            </a:r>
            <a:r>
              <a:rPr lang="en-US" altLang="fr-FR" err="1">
                <a:latin typeface="Arial" panose="020B0604020202020204" pitchFamily="34" charset="0"/>
              </a:rPr>
              <a:t>verrouiller</a:t>
            </a:r>
            <a:r>
              <a:rPr lang="en-US" altLang="fr-FR">
                <a:latin typeface="Arial" panose="020B0604020202020204" pitchFamily="34" charset="0"/>
              </a:rPr>
              <a:t> sur le signal entrant (</a:t>
            </a:r>
            <a:r>
              <a:rPr lang="en-US" altLang="fr-FR" err="1">
                <a:latin typeface="Arial" panose="020B0604020202020204" pitchFamily="34" charset="0"/>
              </a:rPr>
              <a:t>cas</a:t>
            </a:r>
            <a:r>
              <a:rPr lang="en-US" altLang="fr-FR">
                <a:latin typeface="Arial" panose="020B0604020202020204" pitchFamily="34" charset="0"/>
              </a:rPr>
              <a:t> d’un </a:t>
            </a:r>
            <a:r>
              <a:rPr lang="en-US" altLang="fr-FR" err="1">
                <a:latin typeface="Arial" panose="020B0604020202020204" pitchFamily="34" charset="0"/>
              </a:rPr>
              <a:t>convertisseur</a:t>
            </a:r>
            <a:r>
              <a:rPr lang="en-US" altLang="fr-FR">
                <a:latin typeface="Arial" panose="020B0604020202020204" pitchFamily="34" charset="0"/>
              </a:rPr>
              <a:t>) pour </a:t>
            </a:r>
            <a:r>
              <a:rPr lang="en-US" altLang="fr-FR" err="1">
                <a:latin typeface="Arial" panose="020B0604020202020204" pitchFamily="34" charset="0"/>
              </a:rPr>
              <a:t>maintenir</a:t>
            </a:r>
            <a:r>
              <a:rPr lang="en-US" altLang="fr-FR">
                <a:latin typeface="Arial" panose="020B0604020202020204" pitchFamily="34" charset="0"/>
              </a:rPr>
              <a:t> </a:t>
            </a:r>
            <a:r>
              <a:rPr lang="en-US" altLang="fr-FR" err="1">
                <a:latin typeface="Arial" panose="020B0604020202020204" pitchFamily="34" charset="0"/>
              </a:rPr>
              <a:t>une</a:t>
            </a:r>
            <a:r>
              <a:rPr lang="en-US" altLang="fr-FR">
                <a:latin typeface="Arial" panose="020B0604020202020204" pitchFamily="34" charset="0"/>
              </a:rPr>
              <a:t> </a:t>
            </a:r>
            <a:r>
              <a:rPr lang="en-US" altLang="fr-FR" err="1">
                <a:latin typeface="Arial" panose="020B0604020202020204" pitchFamily="34" charset="0"/>
              </a:rPr>
              <a:t>faible</a:t>
            </a:r>
            <a:r>
              <a:rPr lang="en-US" altLang="fr-FR">
                <a:latin typeface="Arial" panose="020B0604020202020204" pitchFamily="34" charset="0"/>
              </a:rPr>
              <a:t> </a:t>
            </a:r>
            <a:r>
              <a:rPr lang="en-US" altLang="fr-FR" err="1">
                <a:latin typeface="Arial" panose="020B0604020202020204" pitchFamily="34" charset="0"/>
              </a:rPr>
              <a:t>latence</a:t>
            </a:r>
            <a:r>
              <a:rPr lang="en-US" altLang="fr-FR">
                <a:latin typeface="Arial" panose="020B0604020202020204" pitchFamily="34" charset="0"/>
              </a:rPr>
              <a:t>. Dans </a:t>
            </a:r>
            <a:r>
              <a:rPr lang="en-US" altLang="fr-FR" err="1">
                <a:latin typeface="Arial" panose="020B0604020202020204" pitchFamily="34" charset="0"/>
              </a:rPr>
              <a:t>ce</a:t>
            </a:r>
            <a:r>
              <a:rPr lang="en-US" altLang="fr-FR">
                <a:latin typeface="Arial" panose="020B0604020202020204" pitchFamily="34" charset="0"/>
              </a:rPr>
              <a:t> </a:t>
            </a:r>
            <a:r>
              <a:rPr lang="en-US" altLang="fr-FR" err="1">
                <a:latin typeface="Arial" panose="020B0604020202020204" pitchFamily="34" charset="0"/>
              </a:rPr>
              <a:t>cas</a:t>
            </a:r>
            <a:r>
              <a:rPr lang="en-US" altLang="fr-FR">
                <a:latin typeface="Arial" panose="020B0604020202020204" pitchFamily="34" charset="0"/>
              </a:rPr>
              <a:t>, </a:t>
            </a:r>
            <a:r>
              <a:rPr lang="en-US" altLang="fr-FR" err="1">
                <a:latin typeface="Arial" panose="020B0604020202020204" pitchFamily="34" charset="0"/>
              </a:rPr>
              <a:t>une</a:t>
            </a:r>
            <a:r>
              <a:rPr lang="en-US" altLang="fr-FR">
                <a:latin typeface="Arial" panose="020B0604020202020204" pitchFamily="34" charset="0"/>
              </a:rPr>
              <a:t> commutation “</a:t>
            </a:r>
            <a:r>
              <a:rPr lang="en-US" altLang="fr-FR" err="1">
                <a:latin typeface="Arial" panose="020B0604020202020204" pitchFamily="34" charset="0"/>
              </a:rPr>
              <a:t>transparente</a:t>
            </a:r>
            <a:r>
              <a:rPr lang="en-US" altLang="fr-FR">
                <a:latin typeface="Arial" panose="020B0604020202020204" pitchFamily="34" charset="0"/>
              </a:rPr>
              <a:t>” de source </a:t>
            </a:r>
            <a:r>
              <a:rPr lang="en-US" altLang="fr-FR" err="1">
                <a:latin typeface="Arial" panose="020B0604020202020204" pitchFamily="34" charset="0"/>
              </a:rPr>
              <a:t>n’est</a:t>
            </a:r>
            <a:r>
              <a:rPr lang="en-US" altLang="fr-FR">
                <a:latin typeface="Arial" panose="020B0604020202020204" pitchFamily="34" charset="0"/>
              </a:rPr>
              <a:t> pas possible, car le </a:t>
            </a:r>
            <a:r>
              <a:rPr lang="en-US" altLang="fr-FR" err="1">
                <a:latin typeface="Arial" panose="020B0604020202020204" pitchFamily="34" charset="0"/>
              </a:rPr>
              <a:t>récepteur</a:t>
            </a:r>
            <a:r>
              <a:rPr lang="en-US" altLang="fr-FR">
                <a:latin typeface="Arial" panose="020B0604020202020204" pitchFamily="34" charset="0"/>
              </a:rPr>
              <a:t> </a:t>
            </a:r>
            <a:r>
              <a:rPr lang="en-US" altLang="fr-FR" err="1">
                <a:latin typeface="Arial" panose="020B0604020202020204" pitchFamily="34" charset="0"/>
              </a:rPr>
              <a:t>devra</a:t>
            </a:r>
            <a:r>
              <a:rPr lang="en-US" altLang="fr-FR">
                <a:latin typeface="Arial" panose="020B0604020202020204" pitchFamily="34" charset="0"/>
              </a:rPr>
              <a:t> se re-</a:t>
            </a:r>
            <a:r>
              <a:rPr lang="en-US" altLang="fr-FR" err="1">
                <a:latin typeface="Arial" panose="020B0604020202020204" pitchFamily="34" charset="0"/>
              </a:rPr>
              <a:t>verrouiller</a:t>
            </a:r>
            <a:r>
              <a:rPr lang="en-US" altLang="fr-FR">
                <a:latin typeface="Arial" panose="020B0604020202020204" pitchFamily="34" charset="0"/>
              </a:rPr>
              <a:t> sur </a:t>
            </a:r>
            <a:r>
              <a:rPr lang="en-US" altLang="fr-FR" err="1">
                <a:latin typeface="Arial" panose="020B0604020202020204" pitchFamily="34" charset="0"/>
              </a:rPr>
              <a:t>l’horloge</a:t>
            </a:r>
            <a:r>
              <a:rPr lang="en-US" altLang="fr-FR">
                <a:latin typeface="Arial" panose="020B0604020202020204" pitchFamily="34" charset="0"/>
              </a:rPr>
              <a:t> du nouveau flux entrant. </a:t>
            </a:r>
          </a:p>
          <a:p>
            <a:pPr>
              <a:defRPr/>
            </a:pPr>
            <a:r>
              <a:rPr lang="en-US" altLang="fr-FR">
                <a:latin typeface="Arial" panose="020B0604020202020204" pitchFamily="34" charset="0"/>
              </a:rPr>
              <a:t>Dans le </a:t>
            </a:r>
            <a:r>
              <a:rPr lang="en-US" altLang="fr-FR" err="1">
                <a:latin typeface="Arial" panose="020B0604020202020204" pitchFamily="34" charset="0"/>
              </a:rPr>
              <a:t>cas</a:t>
            </a:r>
            <a:r>
              <a:rPr lang="en-US" altLang="fr-FR">
                <a:latin typeface="Arial" panose="020B0604020202020204" pitchFamily="34" charset="0"/>
              </a:rPr>
              <a:t> d’un </a:t>
            </a:r>
            <a:r>
              <a:rPr lang="en-US" altLang="fr-FR" err="1">
                <a:latin typeface="Arial" panose="020B0604020202020204" pitchFamily="34" charset="0"/>
              </a:rPr>
              <a:t>fonctionnement</a:t>
            </a:r>
            <a:r>
              <a:rPr lang="en-US" altLang="fr-FR">
                <a:latin typeface="Arial" panose="020B0604020202020204" pitchFamily="34" charset="0"/>
              </a:rPr>
              <a:t> avec PTP : Tout </a:t>
            </a:r>
            <a:r>
              <a:rPr lang="en-US" altLang="fr-FR" err="1">
                <a:latin typeface="Arial" panose="020B0604020202020204" pitchFamily="34" charset="0"/>
              </a:rPr>
              <a:t>en</a:t>
            </a:r>
            <a:r>
              <a:rPr lang="en-US" altLang="fr-FR">
                <a:latin typeface="Arial" panose="020B0604020202020204" pitchFamily="34" charset="0"/>
              </a:rPr>
              <a:t> </a:t>
            </a:r>
            <a:r>
              <a:rPr lang="en-US" altLang="fr-FR" err="1">
                <a:latin typeface="Arial" panose="020B0604020202020204" pitchFamily="34" charset="0"/>
              </a:rPr>
              <a:t>maintenant</a:t>
            </a:r>
            <a:r>
              <a:rPr lang="en-US" altLang="fr-FR">
                <a:latin typeface="Arial" panose="020B0604020202020204" pitchFamily="34" charset="0"/>
              </a:rPr>
              <a:t> des messages “sync” 8 </a:t>
            </a:r>
            <a:r>
              <a:rPr lang="en-US" altLang="fr-FR" err="1">
                <a:latin typeface="Arial" panose="020B0604020202020204" pitchFamily="34" charset="0"/>
              </a:rPr>
              <a:t>fois</a:t>
            </a:r>
            <a:r>
              <a:rPr lang="en-US" altLang="fr-FR">
                <a:latin typeface="Arial" panose="020B0604020202020204" pitchFamily="34" charset="0"/>
              </a:rPr>
              <a:t> par </a:t>
            </a:r>
            <a:r>
              <a:rPr lang="en-US" altLang="fr-FR" err="1">
                <a:latin typeface="Arial" panose="020B0604020202020204" pitchFamily="34" charset="0"/>
              </a:rPr>
              <a:t>seconde</a:t>
            </a:r>
            <a:r>
              <a:rPr lang="en-US" altLang="fr-FR">
                <a:latin typeface="Arial" panose="020B0604020202020204" pitchFamily="34" charset="0"/>
              </a:rPr>
              <a:t>, les messages de type “delay request interval” </a:t>
            </a:r>
            <a:r>
              <a:rPr lang="en-US" altLang="fr-FR" err="1">
                <a:latin typeface="Arial" panose="020B0604020202020204" pitchFamily="34" charset="0"/>
              </a:rPr>
              <a:t>peuvent</a:t>
            </a:r>
            <a:r>
              <a:rPr lang="en-US" altLang="fr-FR">
                <a:latin typeface="Arial" panose="020B0604020202020204" pitchFamily="34" charset="0"/>
              </a:rPr>
              <a:t> </a:t>
            </a:r>
            <a:r>
              <a:rPr lang="en-US" altLang="fr-FR" err="1">
                <a:latin typeface="Arial" panose="020B0604020202020204" pitchFamily="34" charset="0"/>
              </a:rPr>
              <a:t>être</a:t>
            </a:r>
            <a:r>
              <a:rPr lang="en-US" altLang="fr-FR">
                <a:latin typeface="Arial" panose="020B0604020202020204" pitchFamily="34" charset="0"/>
              </a:rPr>
              <a:t> </a:t>
            </a:r>
            <a:r>
              <a:rPr lang="en-US" altLang="fr-FR" err="1">
                <a:latin typeface="Arial" panose="020B0604020202020204" pitchFamily="34" charset="0"/>
              </a:rPr>
              <a:t>échangés</a:t>
            </a:r>
            <a:r>
              <a:rPr lang="en-US" altLang="fr-FR">
                <a:latin typeface="Arial" panose="020B0604020202020204" pitchFamily="34" charset="0"/>
              </a:rPr>
              <a:t> </a:t>
            </a:r>
            <a:r>
              <a:rPr lang="en-US" altLang="fr-FR" err="1">
                <a:latin typeface="Arial" panose="020B0604020202020204" pitchFamily="34" charset="0"/>
              </a:rPr>
              <a:t>moins</a:t>
            </a:r>
            <a:r>
              <a:rPr lang="en-US" altLang="fr-FR">
                <a:latin typeface="Arial" panose="020B0604020202020204" pitchFamily="34" charset="0"/>
              </a:rPr>
              <a:t> </a:t>
            </a:r>
            <a:r>
              <a:rPr lang="en-US" altLang="fr-FR" err="1">
                <a:latin typeface="Arial" panose="020B0604020202020204" pitchFamily="34" charset="0"/>
              </a:rPr>
              <a:t>fréquemment</a:t>
            </a:r>
            <a:r>
              <a:rPr lang="en-US" altLang="fr-FR">
                <a:latin typeface="Arial" panose="020B0604020202020204" pitchFamily="34" charset="0"/>
              </a:rPr>
              <a:t> (</a:t>
            </a:r>
            <a:r>
              <a:rPr lang="en-US" altLang="fr-FR" err="1">
                <a:latin typeface="Arial" panose="020B0604020202020204" pitchFamily="34" charset="0"/>
              </a:rPr>
              <a:t>toutes</a:t>
            </a:r>
            <a:r>
              <a:rPr lang="en-US" altLang="fr-FR">
                <a:latin typeface="Arial" panose="020B0604020202020204" pitchFamily="34" charset="0"/>
              </a:rPr>
              <a:t> les 4 s) </a:t>
            </a:r>
            <a:r>
              <a:rPr lang="en-US" altLang="fr-FR" err="1">
                <a:latin typeface="Arial" panose="020B0604020202020204" pitchFamily="34" charset="0"/>
              </a:rPr>
              <a:t>que</a:t>
            </a:r>
            <a:r>
              <a:rPr lang="en-US" altLang="fr-FR">
                <a:latin typeface="Arial" panose="020B0604020202020204" pitchFamily="34" charset="0"/>
              </a:rPr>
              <a:t> pour un </a:t>
            </a:r>
            <a:r>
              <a:rPr lang="en-US" altLang="fr-FR" err="1">
                <a:latin typeface="Arial" panose="020B0604020202020204" pitchFamily="34" charset="0"/>
              </a:rPr>
              <a:t>système</a:t>
            </a:r>
            <a:r>
              <a:rPr lang="en-US" altLang="fr-FR">
                <a:latin typeface="Arial" panose="020B0604020202020204" pitchFamily="34" charset="0"/>
              </a:rPr>
              <a:t> 2110, </a:t>
            </a:r>
            <a:r>
              <a:rPr lang="en-US" altLang="fr-FR" err="1">
                <a:latin typeface="Arial" panose="020B0604020202020204" pitchFamily="34" charset="0"/>
              </a:rPr>
              <a:t>ce</a:t>
            </a:r>
            <a:r>
              <a:rPr lang="en-US" altLang="fr-FR">
                <a:latin typeface="Arial" panose="020B0604020202020204" pitchFamily="34" charset="0"/>
              </a:rPr>
              <a:t> qui </a:t>
            </a:r>
            <a:r>
              <a:rPr lang="en-US" altLang="fr-FR" err="1">
                <a:latin typeface="Arial" panose="020B0604020202020204" pitchFamily="34" charset="0"/>
              </a:rPr>
              <a:t>allège</a:t>
            </a:r>
            <a:r>
              <a:rPr lang="en-US" altLang="fr-FR">
                <a:latin typeface="Arial" panose="020B0604020202020204" pitchFamily="34" charset="0"/>
              </a:rPr>
              <a:t> les </a:t>
            </a:r>
            <a:r>
              <a:rPr lang="en-US" altLang="fr-FR" err="1">
                <a:latin typeface="Arial" panose="020B0604020202020204" pitchFamily="34" charset="0"/>
              </a:rPr>
              <a:t>contraintes</a:t>
            </a:r>
            <a:r>
              <a:rPr lang="en-US" altLang="fr-FR">
                <a:latin typeface="Arial" panose="020B0604020202020204" pitchFamily="34" charset="0"/>
              </a:rPr>
              <a:t> réseaux et le traffic sur le Leader.</a:t>
            </a:r>
          </a:p>
          <a:p>
            <a:pPr>
              <a:defRPr/>
            </a:pPr>
            <a:r>
              <a:rPr lang="en-US" altLang="fr-FR">
                <a:latin typeface="Arial" panose="020B0604020202020204" pitchFamily="34" charset="0"/>
              </a:rPr>
              <a:t>Sender timing </a:t>
            </a:r>
            <a:r>
              <a:rPr lang="en-US" altLang="fr-FR" err="1">
                <a:latin typeface="Arial" panose="020B0604020202020204" pitchFamily="34" charset="0"/>
              </a:rPr>
              <a:t>Cmax</a:t>
            </a:r>
            <a:r>
              <a:rPr lang="en-US" altLang="fr-FR">
                <a:latin typeface="Arial" panose="020B0604020202020204" pitchFamily="34" charset="0"/>
              </a:rPr>
              <a:t> (max) = 16 (</a:t>
            </a:r>
            <a:r>
              <a:rPr lang="en-US" altLang="fr-FR" err="1">
                <a:latin typeface="Arial" panose="020B0604020202020204" pitchFamily="34" charset="0"/>
              </a:rPr>
              <a:t>ce</a:t>
            </a:r>
            <a:r>
              <a:rPr lang="en-US" altLang="fr-FR">
                <a:latin typeface="Arial" panose="020B0604020202020204" pitchFamily="34" charset="0"/>
              </a:rPr>
              <a:t> qui correspond à un “wide”)</a:t>
            </a:r>
          </a:p>
        </p:txBody>
      </p:sp>
      <p:sp>
        <p:nvSpPr>
          <p:cNvPr id="4" name="Espace réservé du numéro de diapositive 3"/>
          <p:cNvSpPr>
            <a:spLocks noGrp="1"/>
          </p:cNvSpPr>
          <p:nvPr>
            <p:ph type="sldNum" sz="quarter" idx="5"/>
          </p:nvPr>
        </p:nvSpPr>
        <p:spPr/>
        <p:txBody>
          <a:bodyPr/>
          <a:lstStyle/>
          <a:p>
            <a:fld id="{22A7C16C-36DA-44A4-AACC-DB2916092BA3}" type="slidenum">
              <a:rPr lang="en-US" smtClean="0"/>
              <a:t>13</a:t>
            </a:fld>
            <a:endParaRPr lang="en-US"/>
          </a:p>
        </p:txBody>
      </p:sp>
      <p:sp>
        <p:nvSpPr>
          <p:cNvPr id="5" name="Footer Placeholder 4">
            <a:extLst>
              <a:ext uri="{FF2B5EF4-FFF2-40B4-BE49-F238E27FC236}">
                <a16:creationId xmlns:a16="http://schemas.microsoft.com/office/drawing/2014/main" id="{7AAAE19A-1646-0911-56EE-8DBBF4E35606}"/>
              </a:ext>
            </a:extLst>
          </p:cNvPr>
          <p:cNvSpPr>
            <a:spLocks noGrp="1"/>
          </p:cNvSpPr>
          <p:nvPr>
            <p:ph type="ftr" sz="quarter" idx="4"/>
          </p:nvPr>
        </p:nvSpPr>
        <p:spPr/>
        <p:txBody>
          <a:bodyPr/>
          <a:lstStyle/>
          <a:p>
            <a:r>
              <a:rPr lang="en-US"/>
              <a:t>Présentation Satis 2025 commentée</a:t>
            </a:r>
          </a:p>
        </p:txBody>
      </p:sp>
      <p:sp>
        <p:nvSpPr>
          <p:cNvPr id="6" name="Header Placeholder 5">
            <a:extLst>
              <a:ext uri="{FF2B5EF4-FFF2-40B4-BE49-F238E27FC236}">
                <a16:creationId xmlns:a16="http://schemas.microsoft.com/office/drawing/2014/main" id="{7C4E5EC9-5B69-A681-BFA5-549A3A1FF424}"/>
              </a:ext>
            </a:extLst>
          </p:cNvPr>
          <p:cNvSpPr>
            <a:spLocks noGrp="1"/>
          </p:cNvSpPr>
          <p:nvPr>
            <p:ph type="hdr" sz="quarter"/>
          </p:nvPr>
        </p:nvSpPr>
        <p:spPr/>
        <p:txBody>
          <a:bodyPr/>
          <a:lstStyle/>
          <a:p>
            <a:r>
              <a:rPr lang="fr-FR"/>
              <a:t>L'IPMX - Le 2110 rendu facile ?</a:t>
            </a:r>
            <a:endParaRPr lang="en-US"/>
          </a:p>
        </p:txBody>
      </p:sp>
    </p:spTree>
    <p:extLst>
      <p:ext uri="{BB962C8B-B14F-4D97-AF65-F5344CB8AC3E}">
        <p14:creationId xmlns:p14="http://schemas.microsoft.com/office/powerpoint/2010/main" val="81989290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a:t>Certains (petits) systèmes n’ont pas forcément besoin d’une horloge externe (un équipement spécifique GM « Grand Master »)</a:t>
            </a:r>
          </a:p>
          <a:p>
            <a:r>
              <a:rPr lang="fr-FR"/>
              <a:t>Un switch de bonne facture compatible « PTP » (capable de fonctionner en mode « </a:t>
            </a:r>
            <a:r>
              <a:rPr lang="fr-FR" err="1"/>
              <a:t>boundary</a:t>
            </a:r>
            <a:r>
              <a:rPr lang="fr-FR"/>
              <a:t> </a:t>
            </a:r>
            <a:r>
              <a:rPr lang="fr-FR" err="1"/>
              <a:t>clock</a:t>
            </a:r>
            <a:r>
              <a:rPr lang="fr-FR"/>
              <a:t> ») peut être GM dans l’installation.</a:t>
            </a:r>
          </a:p>
          <a:p>
            <a:r>
              <a:rPr lang="fr-FR"/>
              <a:t>Certains équipements d’extrémité peuvent aussi prendre ce rôle de GM, </a:t>
            </a:r>
          </a:p>
          <a:p>
            <a:r>
              <a:rPr lang="fr-FR"/>
              <a:t>Réflexion à mener en amont, selon le « profile » utilisé (voir diapos suivantes), les équipements disponibles, les contraintes, les enjeux, et le budget.</a:t>
            </a:r>
          </a:p>
        </p:txBody>
      </p:sp>
      <p:sp>
        <p:nvSpPr>
          <p:cNvPr id="4" name="Espace réservé du numéro de diapositive 3"/>
          <p:cNvSpPr>
            <a:spLocks noGrp="1"/>
          </p:cNvSpPr>
          <p:nvPr>
            <p:ph type="sldNum" sz="quarter" idx="5"/>
          </p:nvPr>
        </p:nvSpPr>
        <p:spPr/>
        <p:txBody>
          <a:bodyPr/>
          <a:lstStyle/>
          <a:p>
            <a:fld id="{22A7C16C-36DA-44A4-AACC-DB2916092BA3}" type="slidenum">
              <a:rPr lang="en-US" smtClean="0"/>
              <a:t>14</a:t>
            </a:fld>
            <a:endParaRPr lang="en-US"/>
          </a:p>
        </p:txBody>
      </p:sp>
      <p:sp>
        <p:nvSpPr>
          <p:cNvPr id="5" name="Footer Placeholder 4">
            <a:extLst>
              <a:ext uri="{FF2B5EF4-FFF2-40B4-BE49-F238E27FC236}">
                <a16:creationId xmlns:a16="http://schemas.microsoft.com/office/drawing/2014/main" id="{3A10DD16-9A77-4A2A-9907-8B7A10074BCE}"/>
              </a:ext>
            </a:extLst>
          </p:cNvPr>
          <p:cNvSpPr>
            <a:spLocks noGrp="1"/>
          </p:cNvSpPr>
          <p:nvPr>
            <p:ph type="ftr" sz="quarter" idx="4"/>
          </p:nvPr>
        </p:nvSpPr>
        <p:spPr/>
        <p:txBody>
          <a:bodyPr/>
          <a:lstStyle/>
          <a:p>
            <a:r>
              <a:rPr lang="en-US"/>
              <a:t>Présentation Satis 2025 commentée</a:t>
            </a:r>
          </a:p>
        </p:txBody>
      </p:sp>
      <p:sp>
        <p:nvSpPr>
          <p:cNvPr id="6" name="Header Placeholder 5">
            <a:extLst>
              <a:ext uri="{FF2B5EF4-FFF2-40B4-BE49-F238E27FC236}">
                <a16:creationId xmlns:a16="http://schemas.microsoft.com/office/drawing/2014/main" id="{856B150C-6264-3651-8136-41E7746F25E2}"/>
              </a:ext>
            </a:extLst>
          </p:cNvPr>
          <p:cNvSpPr>
            <a:spLocks noGrp="1"/>
          </p:cNvSpPr>
          <p:nvPr>
            <p:ph type="hdr" sz="quarter"/>
          </p:nvPr>
        </p:nvSpPr>
        <p:spPr/>
        <p:txBody>
          <a:bodyPr/>
          <a:lstStyle/>
          <a:p>
            <a:r>
              <a:rPr lang="fr-FR"/>
              <a:t>L'IPMX - Le 2110 rendu facile ?</a:t>
            </a:r>
            <a:endParaRPr lang="en-US"/>
          </a:p>
        </p:txBody>
      </p:sp>
    </p:spTree>
    <p:extLst>
      <p:ext uri="{BB962C8B-B14F-4D97-AF65-F5344CB8AC3E}">
        <p14:creationId xmlns:p14="http://schemas.microsoft.com/office/powerpoint/2010/main" val="310035501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sz="1300"/>
              <a:t>Afin de permettre un fonctionnement sans PTP, d’avoir une latence acceptable, et de détecter des changements de source, les messages « RTCP </a:t>
            </a:r>
            <a:r>
              <a:rPr lang="fr-FR" sz="1300" err="1"/>
              <a:t>sender</a:t>
            </a:r>
            <a:r>
              <a:rPr lang="fr-FR" sz="1300"/>
              <a:t> report » sont obligatoires dans un système IPMX </a:t>
            </a:r>
          </a:p>
          <a:p>
            <a:r>
              <a:rPr lang="fr-FR" sz="1300"/>
              <a:t>(ils étaient mentionnés « non obligatoires » (« </a:t>
            </a:r>
            <a:r>
              <a:rPr lang="fr-FR" sz="1300" err="1"/>
              <a:t>should</a:t>
            </a:r>
            <a:r>
              <a:rPr lang="fr-FR" sz="1300"/>
              <a:t> ») dans AES67, et ne devaient pas perturber le fonctionnement en 2110 (« tolérés »).</a:t>
            </a:r>
          </a:p>
          <a:p>
            <a:r>
              <a:rPr lang="fr-FR" sz="1300"/>
              <a:t>Les émetteurs peuvent être de type « </a:t>
            </a:r>
            <a:r>
              <a:rPr lang="fr-FR" sz="1300" err="1"/>
              <a:t>gapped</a:t>
            </a:r>
            <a:r>
              <a:rPr lang="fr-FR" sz="1300"/>
              <a:t> » (pour réduire la mémoire nécessaire et abaisser les couts) ou de type « Wide » (ce qui permet d’envisager des émetteurs IPMX logiciels en mode compressé).</a:t>
            </a:r>
          </a:p>
          <a:p>
            <a:endParaRPr lang="en-US" altLang="fr-FR">
              <a:latin typeface="Arial" panose="020B0604020202020204" pitchFamily="34" charset="0"/>
            </a:endParaRPr>
          </a:p>
          <a:p>
            <a:r>
              <a:rPr lang="en-US" altLang="fr-FR">
                <a:latin typeface="Arial" panose="020B0604020202020204" pitchFamily="34" charset="0"/>
              </a:rPr>
              <a:t>Le RTCP sender report </a:t>
            </a:r>
            <a:r>
              <a:rPr lang="en-US" altLang="fr-FR" err="1">
                <a:latin typeface="Arial" panose="020B0604020202020204" pitchFamily="34" charset="0"/>
              </a:rPr>
              <a:t>contient</a:t>
            </a:r>
            <a:r>
              <a:rPr lang="en-US" altLang="fr-FR">
                <a:latin typeface="Arial" panose="020B0604020202020204" pitchFamily="34" charset="0"/>
              </a:rPr>
              <a:t> un RTP </a:t>
            </a:r>
            <a:r>
              <a:rPr lang="en-US" altLang="fr-FR" err="1">
                <a:latin typeface="Arial" panose="020B0604020202020204" pitchFamily="34" charset="0"/>
              </a:rPr>
              <a:t>TimeStamp</a:t>
            </a:r>
            <a:r>
              <a:rPr lang="en-US" altLang="fr-FR">
                <a:latin typeface="Arial" panose="020B0604020202020204" pitchFamily="34" charset="0"/>
              </a:rPr>
              <a:t> qui est </a:t>
            </a:r>
            <a:r>
              <a:rPr lang="en-US" altLang="fr-FR" err="1">
                <a:latin typeface="Arial" panose="020B0604020202020204" pitchFamily="34" charset="0"/>
              </a:rPr>
              <a:t>synchrone</a:t>
            </a:r>
            <a:r>
              <a:rPr lang="en-US" altLang="fr-FR">
                <a:latin typeface="Arial" panose="020B0604020202020204" pitchFamily="34" charset="0"/>
              </a:rPr>
              <a:t> avec </a:t>
            </a:r>
            <a:r>
              <a:rPr lang="en-US" altLang="fr-FR" err="1">
                <a:latin typeface="Arial" panose="020B0604020202020204" pitchFamily="34" charset="0"/>
              </a:rPr>
              <a:t>l’horloge</a:t>
            </a:r>
            <a:r>
              <a:rPr lang="en-US" altLang="fr-FR">
                <a:latin typeface="Arial" panose="020B0604020202020204" pitchFamily="34" charset="0"/>
              </a:rPr>
              <a:t> media (media clock) </a:t>
            </a:r>
            <a:r>
              <a:rPr lang="en-US" altLang="fr-FR" err="1">
                <a:latin typeface="Arial" panose="020B0604020202020204" pitchFamily="34" charset="0"/>
              </a:rPr>
              <a:t>côté</a:t>
            </a:r>
            <a:r>
              <a:rPr lang="en-US" altLang="fr-FR">
                <a:latin typeface="Arial" panose="020B0604020202020204" pitchFamily="34" charset="0"/>
              </a:rPr>
              <a:t> </a:t>
            </a:r>
            <a:r>
              <a:rPr lang="en-US" altLang="fr-FR" err="1">
                <a:latin typeface="Arial" panose="020B0604020202020204" pitchFamily="34" charset="0"/>
              </a:rPr>
              <a:t>émetteur</a:t>
            </a:r>
            <a:r>
              <a:rPr lang="en-US" altLang="fr-FR">
                <a:latin typeface="Arial" panose="020B0604020202020204" pitchFamily="34" charset="0"/>
              </a:rPr>
              <a:t> IPMX. </a:t>
            </a:r>
            <a:br>
              <a:rPr lang="en-US" altLang="fr-FR">
                <a:latin typeface="Arial" panose="020B0604020202020204" pitchFamily="34" charset="0"/>
              </a:rPr>
            </a:br>
            <a:r>
              <a:rPr lang="en-US" altLang="fr-FR">
                <a:latin typeface="Arial" panose="020B0604020202020204" pitchFamily="34" charset="0"/>
              </a:rPr>
              <a:t>Ce message </a:t>
            </a:r>
            <a:r>
              <a:rPr lang="en-US" altLang="fr-FR" err="1">
                <a:latin typeface="Arial" panose="020B0604020202020204" pitchFamily="34" charset="0"/>
              </a:rPr>
              <a:t>permet</a:t>
            </a:r>
            <a:r>
              <a:rPr lang="en-US" altLang="fr-FR">
                <a:latin typeface="Arial" panose="020B0604020202020204" pitchFamily="34" charset="0"/>
              </a:rPr>
              <a:t> au </a:t>
            </a:r>
            <a:r>
              <a:rPr lang="en-US" altLang="fr-FR" err="1">
                <a:latin typeface="Arial" panose="020B0604020202020204" pitchFamily="34" charset="0"/>
              </a:rPr>
              <a:t>récepteur</a:t>
            </a:r>
            <a:r>
              <a:rPr lang="en-US" altLang="fr-FR">
                <a:latin typeface="Arial" panose="020B0604020202020204" pitchFamily="34" charset="0"/>
              </a:rPr>
              <a:t> de </a:t>
            </a:r>
            <a:r>
              <a:rPr lang="en-US" altLang="fr-FR" err="1">
                <a:latin typeface="Arial" panose="020B0604020202020204" pitchFamily="34" charset="0"/>
              </a:rPr>
              <a:t>trouver</a:t>
            </a:r>
            <a:r>
              <a:rPr lang="en-US" altLang="fr-FR">
                <a:latin typeface="Arial" panose="020B0604020202020204" pitchFamily="34" charset="0"/>
              </a:rPr>
              <a:t> la correlation entre RTP </a:t>
            </a:r>
            <a:r>
              <a:rPr lang="en-US" altLang="fr-FR" err="1">
                <a:latin typeface="Arial" panose="020B0604020202020204" pitchFamily="34" charset="0"/>
              </a:rPr>
              <a:t>TimeStamp</a:t>
            </a:r>
            <a:r>
              <a:rPr lang="en-US" altLang="fr-FR">
                <a:latin typeface="Arial" panose="020B0604020202020204" pitchFamily="34" charset="0"/>
              </a:rPr>
              <a:t> et le PTP </a:t>
            </a:r>
            <a:r>
              <a:rPr lang="en-US" altLang="fr-FR" err="1">
                <a:latin typeface="Arial" panose="020B0604020202020204" pitchFamily="34" charset="0"/>
              </a:rPr>
              <a:t>côté</a:t>
            </a:r>
            <a:r>
              <a:rPr lang="en-US" altLang="fr-FR">
                <a:latin typeface="Arial" panose="020B0604020202020204" pitchFamily="34" charset="0"/>
              </a:rPr>
              <a:t> </a:t>
            </a:r>
            <a:r>
              <a:rPr lang="en-US" altLang="fr-FR" err="1">
                <a:latin typeface="Arial" panose="020B0604020202020204" pitchFamily="34" charset="0"/>
              </a:rPr>
              <a:t>récepteur</a:t>
            </a:r>
            <a:r>
              <a:rPr lang="en-US" altLang="fr-FR">
                <a:latin typeface="Arial" panose="020B0604020202020204" pitchFamily="34" charset="0"/>
              </a:rPr>
              <a:t> (</a:t>
            </a:r>
            <a:r>
              <a:rPr lang="en-US" altLang="fr-FR" err="1">
                <a:latin typeface="Arial" panose="020B0604020202020204" pitchFamily="34" charset="0"/>
              </a:rPr>
              <a:t>si</a:t>
            </a:r>
            <a:r>
              <a:rPr lang="en-US" altLang="fr-FR">
                <a:latin typeface="Arial" panose="020B0604020202020204" pitchFamily="34" charset="0"/>
              </a:rPr>
              <a:t> </a:t>
            </a:r>
            <a:r>
              <a:rPr lang="en-US" altLang="fr-FR" err="1">
                <a:latin typeface="Arial" panose="020B0604020202020204" pitchFamily="34" charset="0"/>
              </a:rPr>
              <a:t>ce</a:t>
            </a:r>
            <a:r>
              <a:rPr lang="en-US" altLang="fr-FR">
                <a:latin typeface="Arial" panose="020B0604020202020204" pitchFamily="34" charset="0"/>
              </a:rPr>
              <a:t> dernier </a:t>
            </a:r>
            <a:r>
              <a:rPr lang="en-US" altLang="fr-FR" err="1">
                <a:latin typeface="Arial" panose="020B0604020202020204" pitchFamily="34" charset="0"/>
              </a:rPr>
              <a:t>en</a:t>
            </a:r>
            <a:r>
              <a:rPr lang="en-US" altLang="fr-FR">
                <a:latin typeface="Arial" panose="020B0604020202020204" pitchFamily="34" charset="0"/>
              </a:rPr>
              <a:t> </a:t>
            </a:r>
            <a:r>
              <a:rPr lang="en-US" altLang="fr-FR" err="1">
                <a:latin typeface="Arial" panose="020B0604020202020204" pitchFamily="34" charset="0"/>
              </a:rPr>
              <a:t>reçoit</a:t>
            </a:r>
            <a:r>
              <a:rPr lang="en-US" altLang="fr-FR">
                <a:latin typeface="Arial" panose="020B0604020202020204" pitchFamily="34" charset="0"/>
              </a:rPr>
              <a:t> un) et de </a:t>
            </a:r>
            <a:r>
              <a:rPr lang="en-US" altLang="fr-FR" err="1">
                <a:latin typeface="Arial" panose="020B0604020202020204" pitchFamily="34" charset="0"/>
              </a:rPr>
              <a:t>permettre</a:t>
            </a:r>
            <a:r>
              <a:rPr lang="en-US" altLang="fr-FR">
                <a:latin typeface="Arial" panose="020B0604020202020204" pitchFamily="34" charset="0"/>
              </a:rPr>
              <a:t> un re-</a:t>
            </a:r>
            <a:r>
              <a:rPr lang="en-US" altLang="fr-FR" err="1">
                <a:latin typeface="Arial" panose="020B0604020202020204" pitchFamily="34" charset="0"/>
              </a:rPr>
              <a:t>verrouillage</a:t>
            </a:r>
            <a:r>
              <a:rPr lang="en-US" altLang="fr-FR">
                <a:latin typeface="Arial" panose="020B0604020202020204" pitchFamily="34" charset="0"/>
              </a:rPr>
              <a:t> </a:t>
            </a:r>
            <a:r>
              <a:rPr lang="en-US" altLang="fr-FR" err="1">
                <a:latin typeface="Arial" panose="020B0604020202020204" pitchFamily="34" charset="0"/>
              </a:rPr>
              <a:t>rapide</a:t>
            </a:r>
            <a:r>
              <a:rPr lang="en-US" altLang="fr-FR">
                <a:latin typeface="Arial" panose="020B0604020202020204" pitchFamily="34" charset="0"/>
              </a:rPr>
              <a:t> </a:t>
            </a:r>
            <a:r>
              <a:rPr lang="en-US" altLang="fr-FR" err="1">
                <a:latin typeface="Arial" panose="020B0604020202020204" pitchFamily="34" charset="0"/>
              </a:rPr>
              <a:t>en</a:t>
            </a:r>
            <a:r>
              <a:rPr lang="en-US" altLang="fr-FR">
                <a:latin typeface="Arial" panose="020B0604020202020204" pitchFamily="34" charset="0"/>
              </a:rPr>
              <a:t> </a:t>
            </a:r>
            <a:r>
              <a:rPr lang="en-US" altLang="fr-FR" err="1">
                <a:latin typeface="Arial" panose="020B0604020202020204" pitchFamily="34" charset="0"/>
              </a:rPr>
              <a:t>cas</a:t>
            </a:r>
            <a:r>
              <a:rPr lang="en-US" altLang="fr-FR">
                <a:latin typeface="Arial" panose="020B0604020202020204" pitchFamily="34" charset="0"/>
              </a:rPr>
              <a:t> de commutation entre sources </a:t>
            </a:r>
            <a:r>
              <a:rPr lang="en-US" altLang="fr-FR" err="1">
                <a:latin typeface="Arial" panose="020B0604020202020204" pitchFamily="34" charset="0"/>
              </a:rPr>
              <a:t>asynchrones</a:t>
            </a:r>
            <a:r>
              <a:rPr lang="en-US" altLang="fr-FR">
                <a:latin typeface="Arial" panose="020B0604020202020204" pitchFamily="34" charset="0"/>
              </a:rPr>
              <a:t>.</a:t>
            </a:r>
          </a:p>
          <a:p>
            <a:endParaRPr lang="fr-FR"/>
          </a:p>
        </p:txBody>
      </p:sp>
      <p:sp>
        <p:nvSpPr>
          <p:cNvPr id="4" name="Espace réservé du numéro de diapositive 3"/>
          <p:cNvSpPr>
            <a:spLocks noGrp="1"/>
          </p:cNvSpPr>
          <p:nvPr>
            <p:ph type="sldNum" sz="quarter" idx="5"/>
          </p:nvPr>
        </p:nvSpPr>
        <p:spPr/>
        <p:txBody>
          <a:bodyPr/>
          <a:lstStyle/>
          <a:p>
            <a:fld id="{22A7C16C-36DA-44A4-AACC-DB2916092BA3}" type="slidenum">
              <a:rPr lang="en-US" smtClean="0"/>
              <a:t>15</a:t>
            </a:fld>
            <a:endParaRPr lang="en-US"/>
          </a:p>
        </p:txBody>
      </p:sp>
      <p:sp>
        <p:nvSpPr>
          <p:cNvPr id="5" name="Footer Placeholder 4">
            <a:extLst>
              <a:ext uri="{FF2B5EF4-FFF2-40B4-BE49-F238E27FC236}">
                <a16:creationId xmlns:a16="http://schemas.microsoft.com/office/drawing/2014/main" id="{26E5D72D-21A8-873A-7907-CC9224827E97}"/>
              </a:ext>
            </a:extLst>
          </p:cNvPr>
          <p:cNvSpPr>
            <a:spLocks noGrp="1"/>
          </p:cNvSpPr>
          <p:nvPr>
            <p:ph type="ftr" sz="quarter" idx="4"/>
          </p:nvPr>
        </p:nvSpPr>
        <p:spPr/>
        <p:txBody>
          <a:bodyPr/>
          <a:lstStyle/>
          <a:p>
            <a:r>
              <a:rPr lang="en-US"/>
              <a:t>Présentation Satis 2025 commentée</a:t>
            </a:r>
          </a:p>
        </p:txBody>
      </p:sp>
      <p:sp>
        <p:nvSpPr>
          <p:cNvPr id="6" name="Header Placeholder 5">
            <a:extLst>
              <a:ext uri="{FF2B5EF4-FFF2-40B4-BE49-F238E27FC236}">
                <a16:creationId xmlns:a16="http://schemas.microsoft.com/office/drawing/2014/main" id="{FAAA4310-3E80-86DE-619E-2A607B751F4E}"/>
              </a:ext>
            </a:extLst>
          </p:cNvPr>
          <p:cNvSpPr>
            <a:spLocks noGrp="1"/>
          </p:cNvSpPr>
          <p:nvPr>
            <p:ph type="hdr" sz="quarter"/>
          </p:nvPr>
        </p:nvSpPr>
        <p:spPr/>
        <p:txBody>
          <a:bodyPr/>
          <a:lstStyle/>
          <a:p>
            <a:r>
              <a:rPr lang="fr-FR"/>
              <a:t>L'IPMX - Le 2110 rendu facile ?</a:t>
            </a:r>
            <a:endParaRPr lang="en-US"/>
          </a:p>
        </p:txBody>
      </p:sp>
    </p:spTree>
    <p:extLst>
      <p:ext uri="{BB962C8B-B14F-4D97-AF65-F5344CB8AC3E}">
        <p14:creationId xmlns:p14="http://schemas.microsoft.com/office/powerpoint/2010/main" val="362744597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a:defRPr/>
            </a:pPr>
            <a:r>
              <a:rPr lang="en-US" altLang="fr-FR">
                <a:latin typeface="Arial" panose="020B0604020202020204" pitchFamily="34" charset="0"/>
              </a:rPr>
              <a:t>Un </a:t>
            </a:r>
            <a:r>
              <a:rPr lang="en-US" altLang="fr-FR" err="1">
                <a:latin typeface="Arial" panose="020B0604020202020204" pitchFamily="34" charset="0"/>
              </a:rPr>
              <a:t>émetteur</a:t>
            </a:r>
            <a:r>
              <a:rPr lang="en-US" altLang="fr-FR">
                <a:latin typeface="Arial" panose="020B0604020202020204" pitchFamily="34" charset="0"/>
              </a:rPr>
              <a:t> 2110 est “</a:t>
            </a:r>
            <a:r>
              <a:rPr lang="en-US" altLang="fr-FR" err="1">
                <a:latin typeface="Arial" panose="020B0604020202020204" pitchFamily="34" charset="0"/>
              </a:rPr>
              <a:t>normalement</a:t>
            </a:r>
            <a:r>
              <a:rPr lang="en-US" altLang="fr-FR">
                <a:latin typeface="Arial" panose="020B0604020202020204" pitchFamily="34" charset="0"/>
              </a:rPr>
              <a:t>” compatible IPMX ; Un </a:t>
            </a:r>
            <a:r>
              <a:rPr lang="en-US" altLang="fr-FR" err="1">
                <a:latin typeface="Arial" panose="020B0604020202020204" pitchFamily="34" charset="0"/>
              </a:rPr>
              <a:t>récepteur</a:t>
            </a:r>
            <a:r>
              <a:rPr lang="en-US" altLang="fr-FR">
                <a:latin typeface="Arial" panose="020B0604020202020204" pitchFamily="34" charset="0"/>
              </a:rPr>
              <a:t> IPMX est </a:t>
            </a:r>
            <a:r>
              <a:rPr lang="en-US" altLang="fr-FR" err="1">
                <a:latin typeface="Arial" panose="020B0604020202020204" pitchFamily="34" charset="0"/>
              </a:rPr>
              <a:t>normalement</a:t>
            </a:r>
            <a:r>
              <a:rPr lang="en-US" altLang="fr-FR">
                <a:latin typeface="Arial" panose="020B0604020202020204" pitchFamily="34" charset="0"/>
              </a:rPr>
              <a:t> compatible 2110 (</a:t>
            </a:r>
            <a:r>
              <a:rPr lang="en-US" altLang="fr-FR" err="1">
                <a:latin typeface="Arial" panose="020B0604020202020204" pitchFamily="34" charset="0"/>
              </a:rPr>
              <a:t>dépend</a:t>
            </a:r>
            <a:r>
              <a:rPr lang="en-US" altLang="fr-FR">
                <a:latin typeface="Arial" panose="020B0604020202020204" pitchFamily="34" charset="0"/>
              </a:rPr>
              <a:t> de la taille des buffers). </a:t>
            </a:r>
          </a:p>
          <a:p>
            <a:pPr>
              <a:defRPr/>
            </a:pPr>
            <a:r>
              <a:rPr lang="en-US" altLang="fr-FR">
                <a:latin typeface="Arial" panose="020B0604020202020204" pitchFamily="34" charset="0"/>
              </a:rPr>
              <a:t>IPMX </a:t>
            </a:r>
            <a:r>
              <a:rPr lang="en-US" altLang="fr-FR" err="1">
                <a:latin typeface="Arial" panose="020B0604020202020204" pitchFamily="34" charset="0"/>
              </a:rPr>
              <a:t>peut</a:t>
            </a:r>
            <a:r>
              <a:rPr lang="en-US" altLang="fr-FR">
                <a:latin typeface="Arial" panose="020B0604020202020204" pitchFamily="34" charset="0"/>
              </a:rPr>
              <a:t> </a:t>
            </a:r>
            <a:r>
              <a:rPr lang="en-US" altLang="fr-FR" err="1">
                <a:latin typeface="Arial" panose="020B0604020202020204" pitchFamily="34" charset="0"/>
              </a:rPr>
              <a:t>fonctionner</a:t>
            </a:r>
            <a:r>
              <a:rPr lang="en-US" altLang="fr-FR">
                <a:latin typeface="Arial" panose="020B0604020202020204" pitchFamily="34" charset="0"/>
              </a:rPr>
              <a:t>, pour la </a:t>
            </a:r>
            <a:r>
              <a:rPr lang="en-US" altLang="fr-FR" err="1">
                <a:latin typeface="Arial" panose="020B0604020202020204" pitchFamily="34" charset="0"/>
              </a:rPr>
              <a:t>vidéo</a:t>
            </a:r>
            <a:r>
              <a:rPr lang="en-US" altLang="fr-FR">
                <a:latin typeface="Arial" panose="020B0604020202020204" pitchFamily="34" charset="0"/>
              </a:rPr>
              <a:t>, </a:t>
            </a:r>
            <a:r>
              <a:rPr lang="en-US" altLang="fr-FR" err="1">
                <a:latin typeface="Arial" panose="020B0604020202020204" pitchFamily="34" charset="0"/>
              </a:rPr>
              <a:t>en</a:t>
            </a:r>
            <a:r>
              <a:rPr lang="en-US" altLang="fr-FR">
                <a:latin typeface="Arial" panose="020B0604020202020204" pitchFamily="34" charset="0"/>
              </a:rPr>
              <a:t> non </a:t>
            </a:r>
            <a:r>
              <a:rPr lang="en-US" altLang="fr-FR" err="1">
                <a:latin typeface="Arial" panose="020B0604020202020204" pitchFamily="34" charset="0"/>
              </a:rPr>
              <a:t>compressé</a:t>
            </a:r>
            <a:r>
              <a:rPr lang="en-US" altLang="fr-FR">
                <a:latin typeface="Arial" panose="020B0604020202020204" pitchFamily="34" charset="0"/>
              </a:rPr>
              <a:t> </a:t>
            </a:r>
            <a:r>
              <a:rPr lang="en-US" altLang="fr-FR" err="1">
                <a:latin typeface="Arial" panose="020B0604020202020204" pitchFamily="34" charset="0"/>
              </a:rPr>
              <a:t>ou</a:t>
            </a:r>
            <a:r>
              <a:rPr lang="en-US" altLang="fr-FR">
                <a:latin typeface="Arial" panose="020B0604020202020204" pitchFamily="34" charset="0"/>
              </a:rPr>
              <a:t> </a:t>
            </a:r>
            <a:r>
              <a:rPr lang="en-US" altLang="fr-FR" err="1">
                <a:latin typeface="Arial" panose="020B0604020202020204" pitchFamily="34" charset="0"/>
              </a:rPr>
              <a:t>en</a:t>
            </a:r>
            <a:r>
              <a:rPr lang="en-US" altLang="fr-FR">
                <a:latin typeface="Arial" panose="020B0604020202020204" pitchFamily="34" charset="0"/>
              </a:rPr>
              <a:t> </a:t>
            </a:r>
            <a:r>
              <a:rPr lang="en-US" altLang="fr-FR" err="1">
                <a:latin typeface="Arial" panose="020B0604020202020204" pitchFamily="34" charset="0"/>
              </a:rPr>
              <a:t>compressé</a:t>
            </a:r>
            <a:r>
              <a:rPr lang="en-US" altLang="fr-FR">
                <a:latin typeface="Arial" panose="020B0604020202020204" pitchFamily="34" charset="0"/>
              </a:rPr>
              <a:t>.</a:t>
            </a:r>
          </a:p>
          <a:p>
            <a:pPr>
              <a:defRPr/>
            </a:pPr>
            <a:r>
              <a:rPr lang="en-US" altLang="fr-FR">
                <a:latin typeface="Arial" panose="020B0604020202020204" pitchFamily="34" charset="0"/>
              </a:rPr>
              <a:t>En mode </a:t>
            </a:r>
            <a:r>
              <a:rPr lang="en-US" altLang="fr-FR" err="1">
                <a:latin typeface="Arial" panose="020B0604020202020204" pitchFamily="34" charset="0"/>
              </a:rPr>
              <a:t>compressé</a:t>
            </a:r>
            <a:r>
              <a:rPr lang="en-US" altLang="fr-FR">
                <a:latin typeface="Arial" panose="020B0604020202020204" pitchFamily="34" charset="0"/>
              </a:rPr>
              <a:t>, JPEG XS bien sur, </a:t>
            </a:r>
            <a:r>
              <a:rPr lang="en-US" altLang="fr-FR" err="1">
                <a:latin typeface="Arial" panose="020B0604020202020204" pitchFamily="34" charset="0"/>
              </a:rPr>
              <a:t>mais</a:t>
            </a:r>
            <a:r>
              <a:rPr lang="en-US" altLang="fr-FR">
                <a:latin typeface="Arial" panose="020B0604020202020204" pitchFamily="34" charset="0"/>
              </a:rPr>
              <a:t> </a:t>
            </a:r>
            <a:r>
              <a:rPr lang="en-US" altLang="fr-FR" err="1">
                <a:latin typeface="Arial" panose="020B0604020202020204" pitchFamily="34" charset="0"/>
              </a:rPr>
              <a:t>aussi</a:t>
            </a:r>
            <a:r>
              <a:rPr lang="en-US" altLang="fr-FR">
                <a:latin typeface="Arial" panose="020B0604020202020204" pitchFamily="34" charset="0"/>
              </a:rPr>
              <a:t> MPEG4 </a:t>
            </a:r>
            <a:r>
              <a:rPr lang="en-US" altLang="fr-FR" err="1">
                <a:latin typeface="Arial" panose="020B0604020202020204" pitchFamily="34" charset="0"/>
              </a:rPr>
              <a:t>ou</a:t>
            </a:r>
            <a:r>
              <a:rPr lang="en-US" altLang="fr-FR">
                <a:latin typeface="Arial" panose="020B0604020202020204" pitchFamily="34" charset="0"/>
              </a:rPr>
              <a:t> H265 (</a:t>
            </a:r>
            <a:r>
              <a:rPr lang="en-US" altLang="fr-FR" err="1">
                <a:latin typeface="Arial" panose="020B0604020202020204" pitchFamily="34" charset="0"/>
              </a:rPr>
              <a:t>selon</a:t>
            </a:r>
            <a:r>
              <a:rPr lang="en-US" altLang="fr-FR">
                <a:latin typeface="Arial" panose="020B0604020202020204" pitchFamily="34" charset="0"/>
              </a:rPr>
              <a:t> les </a:t>
            </a:r>
            <a:r>
              <a:rPr lang="en-US" altLang="fr-FR" err="1">
                <a:latin typeface="Arial" panose="020B0604020202020204" pitchFamily="34" charset="0"/>
              </a:rPr>
              <a:t>contraintes</a:t>
            </a:r>
            <a:r>
              <a:rPr lang="en-US" altLang="fr-FR">
                <a:latin typeface="Arial" panose="020B0604020202020204" pitchFamily="34" charset="0"/>
              </a:rPr>
              <a:t> de </a:t>
            </a:r>
            <a:r>
              <a:rPr lang="en-US" altLang="fr-FR" err="1">
                <a:latin typeface="Arial" panose="020B0604020202020204" pitchFamily="34" charset="0"/>
              </a:rPr>
              <a:t>débit</a:t>
            </a:r>
            <a:r>
              <a:rPr lang="en-US" altLang="fr-FR">
                <a:latin typeface="Arial" panose="020B0604020202020204" pitchFamily="34" charset="0"/>
              </a:rPr>
              <a:t>, de </a:t>
            </a:r>
            <a:r>
              <a:rPr lang="en-US" altLang="fr-FR" err="1">
                <a:latin typeface="Arial" panose="020B0604020202020204" pitchFamily="34" charset="0"/>
              </a:rPr>
              <a:t>latence</a:t>
            </a:r>
            <a:r>
              <a:rPr lang="en-US" altLang="fr-FR">
                <a:latin typeface="Arial" panose="020B0604020202020204" pitchFamily="34" charset="0"/>
              </a:rPr>
              <a:t>, de </a:t>
            </a:r>
            <a:r>
              <a:rPr lang="en-US" altLang="fr-FR" err="1">
                <a:latin typeface="Arial" panose="020B0604020202020204" pitchFamily="34" charset="0"/>
              </a:rPr>
              <a:t>qualité</a:t>
            </a:r>
            <a:r>
              <a:rPr lang="en-US" altLang="fr-FR">
                <a:latin typeface="Arial" panose="020B0604020202020204" pitchFamily="34" charset="0"/>
              </a:rPr>
              <a:t>, et de </a:t>
            </a:r>
            <a:r>
              <a:rPr lang="en-US" altLang="fr-FR" err="1">
                <a:latin typeface="Arial" panose="020B0604020202020204" pitchFamily="34" charset="0"/>
              </a:rPr>
              <a:t>cout</a:t>
            </a:r>
            <a:r>
              <a:rPr lang="en-US" altLang="fr-FR">
                <a:latin typeface="Arial" panose="020B0604020202020204" pitchFamily="34" charset="0"/>
              </a:rPr>
              <a:t> de </a:t>
            </a:r>
            <a:r>
              <a:rPr lang="en-US" altLang="fr-FR" err="1">
                <a:latin typeface="Arial" panose="020B0604020202020204" pitchFamily="34" charset="0"/>
              </a:rPr>
              <a:t>licence</a:t>
            </a:r>
            <a:r>
              <a:rPr lang="en-US" altLang="fr-FR">
                <a:latin typeface="Arial" panose="020B0604020202020204" pitchFamily="34" charset="0"/>
              </a:rPr>
              <a:t>)</a:t>
            </a:r>
          </a:p>
          <a:p>
            <a:pPr>
              <a:defRPr/>
            </a:pPr>
            <a:endParaRPr lang="en-US" altLang="fr-FR">
              <a:latin typeface="Arial" panose="020B0604020202020204" pitchFamily="34" charset="0"/>
            </a:endParaRPr>
          </a:p>
          <a:p>
            <a:pPr>
              <a:defRPr/>
            </a:pPr>
            <a:r>
              <a:rPr lang="en-US" altLang="fr-FR">
                <a:latin typeface="Arial" panose="020B0604020202020204" pitchFamily="34" charset="0"/>
              </a:rPr>
              <a:t>En résumé : un </a:t>
            </a:r>
            <a:r>
              <a:rPr lang="en-US" altLang="fr-FR" err="1">
                <a:latin typeface="Arial" panose="020B0604020202020204" pitchFamily="34" charset="0"/>
              </a:rPr>
              <a:t>système</a:t>
            </a:r>
            <a:r>
              <a:rPr lang="en-US" altLang="fr-FR">
                <a:latin typeface="Arial" panose="020B0604020202020204" pitchFamily="34" charset="0"/>
              </a:rPr>
              <a:t> IPMX </a:t>
            </a:r>
            <a:r>
              <a:rPr lang="en-US" altLang="fr-FR" err="1">
                <a:latin typeface="Arial" panose="020B0604020202020204" pitchFamily="34" charset="0"/>
              </a:rPr>
              <a:t>fonctionne</a:t>
            </a:r>
            <a:r>
              <a:rPr lang="en-US" altLang="fr-FR">
                <a:latin typeface="Arial" panose="020B0604020202020204" pitchFamily="34" charset="0"/>
              </a:rPr>
              <a:t> avec </a:t>
            </a:r>
            <a:r>
              <a:rPr lang="en-US" altLang="fr-FR" err="1">
                <a:latin typeface="Arial" panose="020B0604020202020204" pitchFamily="34" charset="0"/>
              </a:rPr>
              <a:t>ou</a:t>
            </a:r>
            <a:r>
              <a:rPr lang="en-US" altLang="fr-FR">
                <a:latin typeface="Arial" panose="020B0604020202020204" pitchFamily="34" charset="0"/>
              </a:rPr>
              <a:t> sans PTP ;  </a:t>
            </a:r>
            <a:r>
              <a:rPr lang="en-US" altLang="fr-FR" err="1">
                <a:latin typeface="Arial" panose="020B0604020202020204" pitchFamily="34" charset="0"/>
              </a:rPr>
              <a:t>en</a:t>
            </a:r>
            <a:r>
              <a:rPr lang="en-US" altLang="fr-FR">
                <a:latin typeface="Arial" panose="020B0604020202020204" pitchFamily="34" charset="0"/>
              </a:rPr>
              <a:t> </a:t>
            </a:r>
            <a:r>
              <a:rPr lang="en-US" altLang="fr-FR" err="1">
                <a:latin typeface="Arial" panose="020B0604020202020204" pitchFamily="34" charset="0"/>
              </a:rPr>
              <a:t>YCrCb</a:t>
            </a:r>
            <a:r>
              <a:rPr lang="en-US" altLang="fr-FR">
                <a:latin typeface="Arial" panose="020B0604020202020204" pitchFamily="34" charset="0"/>
              </a:rPr>
              <a:t> </a:t>
            </a:r>
            <a:r>
              <a:rPr lang="en-US" altLang="fr-FR" err="1">
                <a:latin typeface="Arial" panose="020B0604020202020204" pitchFamily="34" charset="0"/>
              </a:rPr>
              <a:t>ou</a:t>
            </a:r>
            <a:r>
              <a:rPr lang="en-US" altLang="fr-FR">
                <a:latin typeface="Arial" panose="020B0604020202020204" pitchFamily="34" charset="0"/>
              </a:rPr>
              <a:t> </a:t>
            </a:r>
            <a:r>
              <a:rPr lang="en-US" altLang="fr-FR" err="1">
                <a:latin typeface="Arial" panose="020B0604020202020204" pitchFamily="34" charset="0"/>
              </a:rPr>
              <a:t>en</a:t>
            </a:r>
            <a:r>
              <a:rPr lang="en-US" altLang="fr-FR">
                <a:latin typeface="Arial" panose="020B0604020202020204" pitchFamily="34" charset="0"/>
              </a:rPr>
              <a:t> RVB ; avec </a:t>
            </a:r>
            <a:r>
              <a:rPr lang="en-US" altLang="fr-FR" err="1">
                <a:latin typeface="Arial" panose="020B0604020202020204" pitchFamily="34" charset="0"/>
              </a:rPr>
              <a:t>ou</a:t>
            </a:r>
            <a:r>
              <a:rPr lang="en-US" altLang="fr-FR">
                <a:latin typeface="Arial" panose="020B0604020202020204" pitchFamily="34" charset="0"/>
              </a:rPr>
              <a:t> sans compression.</a:t>
            </a:r>
          </a:p>
          <a:p>
            <a:endParaRPr lang="fr-FR"/>
          </a:p>
        </p:txBody>
      </p:sp>
      <p:sp>
        <p:nvSpPr>
          <p:cNvPr id="4" name="Espace réservé du numéro de diapositive 3"/>
          <p:cNvSpPr>
            <a:spLocks noGrp="1"/>
          </p:cNvSpPr>
          <p:nvPr>
            <p:ph type="sldNum" sz="quarter" idx="5"/>
          </p:nvPr>
        </p:nvSpPr>
        <p:spPr/>
        <p:txBody>
          <a:bodyPr/>
          <a:lstStyle/>
          <a:p>
            <a:fld id="{22A7C16C-36DA-44A4-AACC-DB2916092BA3}" type="slidenum">
              <a:rPr lang="en-US" smtClean="0"/>
              <a:t>16</a:t>
            </a:fld>
            <a:endParaRPr lang="en-US"/>
          </a:p>
        </p:txBody>
      </p:sp>
      <p:sp>
        <p:nvSpPr>
          <p:cNvPr id="5" name="Footer Placeholder 4">
            <a:extLst>
              <a:ext uri="{FF2B5EF4-FFF2-40B4-BE49-F238E27FC236}">
                <a16:creationId xmlns:a16="http://schemas.microsoft.com/office/drawing/2014/main" id="{21880E36-E3E2-0907-9230-15BEF2B82808}"/>
              </a:ext>
            </a:extLst>
          </p:cNvPr>
          <p:cNvSpPr>
            <a:spLocks noGrp="1"/>
          </p:cNvSpPr>
          <p:nvPr>
            <p:ph type="ftr" sz="quarter" idx="4"/>
          </p:nvPr>
        </p:nvSpPr>
        <p:spPr/>
        <p:txBody>
          <a:bodyPr/>
          <a:lstStyle/>
          <a:p>
            <a:r>
              <a:rPr lang="en-US"/>
              <a:t>Présentation Satis 2025 commentée</a:t>
            </a:r>
          </a:p>
        </p:txBody>
      </p:sp>
      <p:sp>
        <p:nvSpPr>
          <p:cNvPr id="6" name="Header Placeholder 5">
            <a:extLst>
              <a:ext uri="{FF2B5EF4-FFF2-40B4-BE49-F238E27FC236}">
                <a16:creationId xmlns:a16="http://schemas.microsoft.com/office/drawing/2014/main" id="{D2CAE184-5D24-C95B-61B3-0539E29BF1C6}"/>
              </a:ext>
            </a:extLst>
          </p:cNvPr>
          <p:cNvSpPr>
            <a:spLocks noGrp="1"/>
          </p:cNvSpPr>
          <p:nvPr>
            <p:ph type="hdr" sz="quarter"/>
          </p:nvPr>
        </p:nvSpPr>
        <p:spPr/>
        <p:txBody>
          <a:bodyPr/>
          <a:lstStyle/>
          <a:p>
            <a:r>
              <a:rPr lang="fr-FR"/>
              <a:t>L'IPMX - Le 2110 rendu facile ?</a:t>
            </a:r>
            <a:endParaRPr lang="en-US"/>
          </a:p>
        </p:txBody>
      </p:sp>
    </p:spTree>
    <p:extLst>
      <p:ext uri="{BB962C8B-B14F-4D97-AF65-F5344CB8AC3E}">
        <p14:creationId xmlns:p14="http://schemas.microsoft.com/office/powerpoint/2010/main" val="202189217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sz="1300"/>
              <a:t>Des « Profiles » et « </a:t>
            </a:r>
            <a:r>
              <a:rPr lang="fr-FR" sz="1300" err="1"/>
              <a:t>Capabilities</a:t>
            </a:r>
            <a:r>
              <a:rPr lang="fr-FR" sz="1300"/>
              <a:t> » ont été définis par AIMS</a:t>
            </a:r>
          </a:p>
          <a:p>
            <a:endParaRPr lang="fr-FR" altLang="fr-FR" sz="1300"/>
          </a:p>
          <a:p>
            <a:r>
              <a:rPr lang="fr-FR" altLang="fr-FR" sz="1300"/>
              <a:t>Les « Profiles » garantissent une interopérabilité minimale sur le plan des essences entre les équipements ;</a:t>
            </a:r>
            <a:endParaRPr lang="it-IT" altLang="fr-FR" sz="1300"/>
          </a:p>
          <a:p>
            <a:r>
              <a:rPr lang="it-IT" altLang="fr-FR" sz="1300"/>
              <a:t>Les « Capabilities» déterminent des fonctionalités complémentaires en option (suppport de USB, de HDCP, etc ...)</a:t>
            </a:r>
          </a:p>
          <a:p>
            <a:endParaRPr lang="it-IT" altLang="fr-FR" sz="1300"/>
          </a:p>
          <a:p>
            <a:r>
              <a:rPr lang="it-IT" altLang="fr-FR" sz="1300"/>
              <a:t>Un équipement peut supporter plusieurs «profiles» (à minima un)</a:t>
            </a:r>
            <a:endParaRPr lang="en-US" altLang="fr-FR">
              <a:latin typeface="Arial" panose="020B0604020202020204" pitchFamily="34" charset="0"/>
            </a:endParaRPr>
          </a:p>
          <a:p>
            <a:endParaRPr lang="fr-FR"/>
          </a:p>
        </p:txBody>
      </p:sp>
      <p:sp>
        <p:nvSpPr>
          <p:cNvPr id="4" name="Espace réservé du numéro de diapositive 3"/>
          <p:cNvSpPr>
            <a:spLocks noGrp="1"/>
          </p:cNvSpPr>
          <p:nvPr>
            <p:ph type="sldNum" sz="quarter" idx="5"/>
          </p:nvPr>
        </p:nvSpPr>
        <p:spPr/>
        <p:txBody>
          <a:bodyPr/>
          <a:lstStyle/>
          <a:p>
            <a:fld id="{22A7C16C-36DA-44A4-AACC-DB2916092BA3}" type="slidenum">
              <a:rPr lang="en-US" smtClean="0"/>
              <a:t>17</a:t>
            </a:fld>
            <a:endParaRPr lang="en-US"/>
          </a:p>
        </p:txBody>
      </p:sp>
      <p:sp>
        <p:nvSpPr>
          <p:cNvPr id="5" name="Footer Placeholder 4">
            <a:extLst>
              <a:ext uri="{FF2B5EF4-FFF2-40B4-BE49-F238E27FC236}">
                <a16:creationId xmlns:a16="http://schemas.microsoft.com/office/drawing/2014/main" id="{3F856E94-8BC3-2CBC-6066-30E7F4A02C8E}"/>
              </a:ext>
            </a:extLst>
          </p:cNvPr>
          <p:cNvSpPr>
            <a:spLocks noGrp="1"/>
          </p:cNvSpPr>
          <p:nvPr>
            <p:ph type="ftr" sz="quarter" idx="4"/>
          </p:nvPr>
        </p:nvSpPr>
        <p:spPr/>
        <p:txBody>
          <a:bodyPr/>
          <a:lstStyle/>
          <a:p>
            <a:r>
              <a:rPr lang="en-US"/>
              <a:t>Présentation Satis 2025 commentée</a:t>
            </a:r>
          </a:p>
        </p:txBody>
      </p:sp>
      <p:sp>
        <p:nvSpPr>
          <p:cNvPr id="6" name="Header Placeholder 5">
            <a:extLst>
              <a:ext uri="{FF2B5EF4-FFF2-40B4-BE49-F238E27FC236}">
                <a16:creationId xmlns:a16="http://schemas.microsoft.com/office/drawing/2014/main" id="{CB0F3E6E-D47D-51CF-01B6-F75E6BF29867}"/>
              </a:ext>
            </a:extLst>
          </p:cNvPr>
          <p:cNvSpPr>
            <a:spLocks noGrp="1"/>
          </p:cNvSpPr>
          <p:nvPr>
            <p:ph type="hdr" sz="quarter"/>
          </p:nvPr>
        </p:nvSpPr>
        <p:spPr/>
        <p:txBody>
          <a:bodyPr/>
          <a:lstStyle/>
          <a:p>
            <a:r>
              <a:rPr lang="fr-FR"/>
              <a:t>L'IPMX - Le 2110 rendu facile ?</a:t>
            </a:r>
            <a:endParaRPr lang="en-US"/>
          </a:p>
        </p:txBody>
      </p:sp>
    </p:spTree>
    <p:extLst>
      <p:ext uri="{BB962C8B-B14F-4D97-AF65-F5344CB8AC3E}">
        <p14:creationId xmlns:p14="http://schemas.microsoft.com/office/powerpoint/2010/main" val="86302420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defTabSz="965332">
              <a:defRPr/>
            </a:pPr>
            <a:r>
              <a:rPr lang="en-US" altLang="fr-FR">
                <a:latin typeface="Arial" panose="020B0604020202020204" pitchFamily="34" charset="0"/>
              </a:rPr>
              <a:t>Un </a:t>
            </a:r>
            <a:r>
              <a:rPr lang="en-US" altLang="fr-FR" err="1">
                <a:latin typeface="Arial" panose="020B0604020202020204" pitchFamily="34" charset="0"/>
              </a:rPr>
              <a:t>système</a:t>
            </a:r>
            <a:r>
              <a:rPr lang="en-US" altLang="fr-FR">
                <a:latin typeface="Arial" panose="020B0604020202020204" pitchFamily="34" charset="0"/>
              </a:rPr>
              <a:t> IPMX se </a:t>
            </a:r>
            <a:r>
              <a:rPr lang="en-US" altLang="fr-FR" err="1">
                <a:latin typeface="Arial" panose="020B0604020202020204" pitchFamily="34" charset="0"/>
              </a:rPr>
              <a:t>contrôle</a:t>
            </a:r>
            <a:r>
              <a:rPr lang="en-US" altLang="fr-FR">
                <a:latin typeface="Arial" panose="020B0604020202020204" pitchFamily="34" charset="0"/>
              </a:rPr>
              <a:t> </a:t>
            </a:r>
            <a:r>
              <a:rPr lang="en-US" altLang="fr-FR" err="1">
                <a:latin typeface="Arial" panose="020B0604020202020204" pitchFamily="34" charset="0"/>
              </a:rPr>
              <a:t>en</a:t>
            </a:r>
            <a:r>
              <a:rPr lang="en-US" altLang="fr-FR">
                <a:latin typeface="Arial" panose="020B0604020202020204" pitchFamily="34" charset="0"/>
              </a:rPr>
              <a:t> NMOS.</a:t>
            </a:r>
          </a:p>
          <a:p>
            <a:pPr defTabSz="965332">
              <a:defRPr/>
            </a:pPr>
            <a:endParaRPr lang="en-US" altLang="fr-FR">
              <a:latin typeface="Arial" panose="020B0604020202020204" pitchFamily="34" charset="0"/>
            </a:endParaRPr>
          </a:p>
          <a:p>
            <a:pPr defTabSz="965332">
              <a:defRPr/>
            </a:pPr>
            <a:r>
              <a:rPr lang="en-US" altLang="fr-FR">
                <a:latin typeface="Arial" panose="020B0604020202020204" pitchFamily="34" charset="0"/>
              </a:rPr>
              <a:t>IS-08 qui </a:t>
            </a:r>
            <a:r>
              <a:rPr lang="en-US" altLang="fr-FR" err="1">
                <a:latin typeface="Arial" panose="020B0604020202020204" pitchFamily="34" charset="0"/>
              </a:rPr>
              <a:t>décrit</a:t>
            </a:r>
            <a:r>
              <a:rPr lang="en-US" altLang="fr-FR">
                <a:latin typeface="Arial" panose="020B0604020202020204" pitchFamily="34" charset="0"/>
              </a:rPr>
              <a:t> le pilotage d’un </a:t>
            </a:r>
            <a:r>
              <a:rPr lang="en-US" altLang="fr-FR" err="1">
                <a:latin typeface="Arial" panose="020B0604020202020204" pitchFamily="34" charset="0"/>
              </a:rPr>
              <a:t>matriçage</a:t>
            </a:r>
            <a:r>
              <a:rPr lang="en-US" altLang="fr-FR">
                <a:latin typeface="Arial" panose="020B0604020202020204" pitchFamily="34" charset="0"/>
              </a:rPr>
              <a:t> audio </a:t>
            </a:r>
            <a:r>
              <a:rPr lang="en-US" altLang="fr-FR" err="1">
                <a:latin typeface="Arial" panose="020B0604020202020204" pitchFamily="34" charset="0"/>
              </a:rPr>
              <a:t>existe</a:t>
            </a:r>
            <a:r>
              <a:rPr lang="en-US" altLang="fr-FR">
                <a:latin typeface="Arial" panose="020B0604020202020204" pitchFamily="34" charset="0"/>
              </a:rPr>
              <a:t> dans les </a:t>
            </a:r>
            <a:r>
              <a:rPr lang="en-US" altLang="fr-FR" err="1">
                <a:latin typeface="Arial" panose="020B0604020202020204" pitchFamily="34" charset="0"/>
              </a:rPr>
              <a:t>systèmes</a:t>
            </a:r>
            <a:r>
              <a:rPr lang="en-US" altLang="fr-FR">
                <a:latin typeface="Arial" panose="020B0604020202020204" pitchFamily="34" charset="0"/>
              </a:rPr>
              <a:t> 2110/NMOS </a:t>
            </a:r>
            <a:r>
              <a:rPr lang="en-US" altLang="fr-FR" err="1">
                <a:latin typeface="Arial" panose="020B0604020202020204" pitchFamily="34" charset="0"/>
              </a:rPr>
              <a:t>mais</a:t>
            </a:r>
            <a:r>
              <a:rPr lang="en-US" altLang="fr-FR">
                <a:latin typeface="Arial" panose="020B0604020202020204" pitchFamily="34" charset="0"/>
              </a:rPr>
              <a:t> a </a:t>
            </a:r>
            <a:r>
              <a:rPr lang="en-US" altLang="fr-FR" err="1">
                <a:latin typeface="Arial" panose="020B0604020202020204" pitchFamily="34" charset="0"/>
              </a:rPr>
              <a:t>été</a:t>
            </a:r>
            <a:r>
              <a:rPr lang="en-US" altLang="fr-FR">
                <a:latin typeface="Arial" panose="020B0604020202020204" pitchFamily="34" charset="0"/>
              </a:rPr>
              <a:t> peu </a:t>
            </a:r>
            <a:r>
              <a:rPr lang="en-US" altLang="fr-FR" err="1">
                <a:latin typeface="Arial" panose="020B0604020202020204" pitchFamily="34" charset="0"/>
              </a:rPr>
              <a:t>implémenté</a:t>
            </a:r>
            <a:r>
              <a:rPr lang="en-US" altLang="fr-FR">
                <a:latin typeface="Arial" panose="020B0604020202020204" pitchFamily="34" charset="0"/>
              </a:rPr>
              <a:t> (pour </a:t>
            </a:r>
            <a:r>
              <a:rPr lang="en-US" altLang="fr-FR" err="1">
                <a:latin typeface="Arial" panose="020B0604020202020204" pitchFamily="34" charset="0"/>
              </a:rPr>
              <a:t>l’instant</a:t>
            </a:r>
            <a:r>
              <a:rPr lang="en-US" altLang="fr-FR">
                <a:latin typeface="Arial" panose="020B0604020202020204" pitchFamily="34" charset="0"/>
              </a:rPr>
              <a:t>).</a:t>
            </a:r>
          </a:p>
          <a:p>
            <a:pPr defTabSz="965332">
              <a:defRPr/>
            </a:pPr>
            <a:endParaRPr lang="en-US" altLang="fr-FR">
              <a:latin typeface="Arial" panose="020B0604020202020204" pitchFamily="34" charset="0"/>
            </a:endParaRPr>
          </a:p>
          <a:p>
            <a:pPr defTabSz="965332">
              <a:defRPr/>
            </a:pPr>
            <a:r>
              <a:rPr lang="en-US" altLang="fr-FR" err="1">
                <a:latin typeface="Arial" panose="020B0604020202020204" pitchFamily="34" charset="0"/>
              </a:rPr>
              <a:t>L’accès</a:t>
            </a:r>
            <a:r>
              <a:rPr lang="en-US" altLang="fr-FR">
                <a:latin typeface="Arial" panose="020B0604020202020204" pitchFamily="34" charset="0"/>
              </a:rPr>
              <a:t> au “Link offset” par le </a:t>
            </a:r>
            <a:r>
              <a:rPr lang="en-US" altLang="fr-FR" err="1">
                <a:latin typeface="Arial" panose="020B0604020202020204" pitchFamily="34" charset="0"/>
              </a:rPr>
              <a:t>contrôleur</a:t>
            </a:r>
            <a:r>
              <a:rPr lang="en-US" altLang="fr-FR">
                <a:latin typeface="Arial" panose="020B0604020202020204" pitchFamily="34" charset="0"/>
              </a:rPr>
              <a:t> NMOS </a:t>
            </a:r>
            <a:r>
              <a:rPr lang="en-US" altLang="fr-FR" err="1">
                <a:latin typeface="Arial" panose="020B0604020202020204" pitchFamily="34" charset="0"/>
              </a:rPr>
              <a:t>permettra</a:t>
            </a:r>
            <a:r>
              <a:rPr lang="en-US" altLang="fr-FR">
                <a:latin typeface="Arial" panose="020B0604020202020204" pitchFamily="34" charset="0"/>
              </a:rPr>
              <a:t> de synchronizer </a:t>
            </a:r>
            <a:r>
              <a:rPr lang="en-US" altLang="fr-FR" err="1">
                <a:latin typeface="Arial" panose="020B0604020202020204" pitchFamily="34" charset="0"/>
              </a:rPr>
              <a:t>en</a:t>
            </a:r>
            <a:r>
              <a:rPr lang="en-US" altLang="fr-FR">
                <a:latin typeface="Arial" panose="020B0604020202020204" pitchFamily="34" charset="0"/>
              </a:rPr>
              <a:t> lecture </a:t>
            </a:r>
            <a:r>
              <a:rPr lang="en-US" altLang="fr-FR" err="1">
                <a:latin typeface="Arial" panose="020B0604020202020204" pitchFamily="34" charset="0"/>
              </a:rPr>
              <a:t>plusieurs</a:t>
            </a:r>
            <a:r>
              <a:rPr lang="en-US" altLang="fr-FR">
                <a:latin typeface="Arial" panose="020B0604020202020204" pitchFamily="34" charset="0"/>
              </a:rPr>
              <a:t> </a:t>
            </a:r>
            <a:r>
              <a:rPr lang="en-US" altLang="fr-FR" err="1">
                <a:latin typeface="Arial" panose="020B0604020202020204" pitchFamily="34" charset="0"/>
              </a:rPr>
              <a:t>récepteurs</a:t>
            </a:r>
            <a:r>
              <a:rPr lang="en-US" altLang="fr-FR">
                <a:latin typeface="Arial" panose="020B0604020202020204" pitchFamily="34" charset="0"/>
              </a:rPr>
              <a:t> avec des </a:t>
            </a:r>
            <a:r>
              <a:rPr lang="en-US" altLang="fr-FR" err="1">
                <a:latin typeface="Arial" panose="020B0604020202020204" pitchFamily="34" charset="0"/>
              </a:rPr>
              <a:t>caractéristiques</a:t>
            </a:r>
            <a:r>
              <a:rPr lang="en-US" altLang="fr-FR">
                <a:latin typeface="Arial" panose="020B0604020202020204" pitchFamily="34" charset="0"/>
              </a:rPr>
              <a:t> </a:t>
            </a:r>
            <a:r>
              <a:rPr lang="en-US" altLang="fr-FR" err="1">
                <a:latin typeface="Arial" panose="020B0604020202020204" pitchFamily="34" charset="0"/>
              </a:rPr>
              <a:t>différentes</a:t>
            </a:r>
            <a:r>
              <a:rPr lang="en-US" altLang="fr-FR">
                <a:latin typeface="Arial" panose="020B0604020202020204" pitchFamily="34" charset="0"/>
              </a:rPr>
              <a:t> sans </a:t>
            </a:r>
            <a:r>
              <a:rPr lang="en-US" altLang="fr-FR" err="1">
                <a:latin typeface="Arial" panose="020B0604020202020204" pitchFamily="34" charset="0"/>
              </a:rPr>
              <a:t>avoir</a:t>
            </a:r>
            <a:r>
              <a:rPr lang="en-US" altLang="fr-FR">
                <a:latin typeface="Arial" panose="020B0604020202020204" pitchFamily="34" charset="0"/>
              </a:rPr>
              <a:t> </a:t>
            </a:r>
            <a:r>
              <a:rPr lang="en-US" altLang="fr-FR" err="1">
                <a:latin typeface="Arial" panose="020B0604020202020204" pitchFamily="34" charset="0"/>
              </a:rPr>
              <a:t>obligatoirement</a:t>
            </a:r>
            <a:r>
              <a:rPr lang="en-US" altLang="fr-FR">
                <a:latin typeface="Arial" panose="020B0604020202020204" pitchFamily="34" charset="0"/>
              </a:rPr>
              <a:t> </a:t>
            </a:r>
            <a:r>
              <a:rPr lang="en-US" altLang="fr-FR" err="1">
                <a:latin typeface="Arial" panose="020B0604020202020204" pitchFamily="34" charset="0"/>
              </a:rPr>
              <a:t>une</a:t>
            </a:r>
            <a:r>
              <a:rPr lang="en-US" altLang="fr-FR">
                <a:latin typeface="Arial" panose="020B0604020202020204" pitchFamily="34" charset="0"/>
              </a:rPr>
              <a:t> </a:t>
            </a:r>
            <a:r>
              <a:rPr lang="en-US" altLang="fr-FR" err="1">
                <a:latin typeface="Arial" panose="020B0604020202020204" pitchFamily="34" charset="0"/>
              </a:rPr>
              <a:t>horloge</a:t>
            </a:r>
            <a:r>
              <a:rPr lang="en-US" altLang="fr-FR">
                <a:latin typeface="Arial" panose="020B0604020202020204" pitchFamily="34" charset="0"/>
              </a:rPr>
              <a:t> commune.</a:t>
            </a:r>
          </a:p>
          <a:p>
            <a:pPr defTabSz="965332">
              <a:defRPr/>
            </a:pPr>
            <a:r>
              <a:rPr lang="en-US" altLang="fr-FR">
                <a:latin typeface="Arial" panose="020B0604020202020204" pitchFamily="34" charset="0"/>
              </a:rPr>
              <a:t>Cas </a:t>
            </a:r>
            <a:r>
              <a:rPr lang="en-US" altLang="fr-FR" err="1">
                <a:latin typeface="Arial" panose="020B0604020202020204" pitchFamily="34" charset="0"/>
              </a:rPr>
              <a:t>d’usage</a:t>
            </a:r>
            <a:r>
              <a:rPr lang="en-US" altLang="fr-FR">
                <a:latin typeface="Arial" panose="020B0604020202020204" pitchFamily="34" charset="0"/>
              </a:rPr>
              <a:t> : faire </a:t>
            </a:r>
            <a:r>
              <a:rPr lang="en-US" altLang="fr-FR" err="1">
                <a:latin typeface="Arial" panose="020B0604020202020204" pitchFamily="34" charset="0"/>
              </a:rPr>
              <a:t>en</a:t>
            </a:r>
            <a:r>
              <a:rPr lang="en-US" altLang="fr-FR">
                <a:latin typeface="Arial" panose="020B0604020202020204" pitchFamily="34" charset="0"/>
              </a:rPr>
              <a:t> </a:t>
            </a:r>
            <a:r>
              <a:rPr lang="en-US" altLang="fr-FR" err="1">
                <a:latin typeface="Arial" panose="020B0604020202020204" pitchFamily="34" charset="0"/>
              </a:rPr>
              <a:t>sorte</a:t>
            </a:r>
            <a:r>
              <a:rPr lang="en-US" altLang="fr-FR">
                <a:latin typeface="Arial" panose="020B0604020202020204" pitchFamily="34" charset="0"/>
              </a:rPr>
              <a:t> (</a:t>
            </a:r>
            <a:r>
              <a:rPr lang="en-US" altLang="fr-FR" err="1">
                <a:latin typeface="Arial" panose="020B0604020202020204" pitchFamily="34" charset="0"/>
              </a:rPr>
              <a:t>visuellement</a:t>
            </a:r>
            <a:r>
              <a:rPr lang="en-US" altLang="fr-FR">
                <a:latin typeface="Arial" panose="020B0604020202020204" pitchFamily="34" charset="0"/>
              </a:rPr>
              <a:t>) </a:t>
            </a:r>
            <a:r>
              <a:rPr lang="en-US" altLang="fr-FR" err="1">
                <a:latin typeface="Arial" panose="020B0604020202020204" pitchFamily="34" charset="0"/>
              </a:rPr>
              <a:t>que</a:t>
            </a:r>
            <a:r>
              <a:rPr lang="en-US" altLang="fr-FR">
                <a:latin typeface="Arial" panose="020B0604020202020204" pitchFamily="34" charset="0"/>
              </a:rPr>
              <a:t> </a:t>
            </a:r>
            <a:r>
              <a:rPr lang="en-US" altLang="fr-FR" err="1">
                <a:latin typeface="Arial" panose="020B0604020202020204" pitchFamily="34" charset="0"/>
              </a:rPr>
              <a:t>tous</a:t>
            </a:r>
            <a:r>
              <a:rPr lang="en-US" altLang="fr-FR">
                <a:latin typeface="Arial" panose="020B0604020202020204" pitchFamily="34" charset="0"/>
              </a:rPr>
              <a:t> les </a:t>
            </a:r>
            <a:r>
              <a:rPr lang="en-US" altLang="fr-FR" err="1">
                <a:latin typeface="Arial" panose="020B0604020202020204" pitchFamily="34" charset="0"/>
              </a:rPr>
              <a:t>moniteurs</a:t>
            </a:r>
            <a:r>
              <a:rPr lang="en-US" altLang="fr-FR">
                <a:latin typeface="Arial" panose="020B0604020202020204" pitchFamily="34" charset="0"/>
              </a:rPr>
              <a:t> </a:t>
            </a:r>
            <a:r>
              <a:rPr lang="en-US" altLang="fr-FR" err="1">
                <a:latin typeface="Arial" panose="020B0604020202020204" pitchFamily="34" charset="0"/>
              </a:rPr>
              <a:t>connectés</a:t>
            </a:r>
            <a:r>
              <a:rPr lang="en-US" altLang="fr-FR">
                <a:latin typeface="Arial" panose="020B0604020202020204" pitchFamily="34" charset="0"/>
              </a:rPr>
              <a:t> au </a:t>
            </a:r>
            <a:r>
              <a:rPr lang="en-US" altLang="fr-FR" err="1">
                <a:latin typeface="Arial" panose="020B0604020202020204" pitchFamily="34" charset="0"/>
              </a:rPr>
              <a:t>même</a:t>
            </a:r>
            <a:r>
              <a:rPr lang="en-US" altLang="fr-FR">
                <a:latin typeface="Arial" panose="020B0604020202020204" pitchFamily="34" charset="0"/>
              </a:rPr>
              <a:t> </a:t>
            </a:r>
            <a:r>
              <a:rPr lang="en-US" altLang="fr-FR" err="1">
                <a:latin typeface="Arial" panose="020B0604020202020204" pitchFamily="34" charset="0"/>
              </a:rPr>
              <a:t>émetteur</a:t>
            </a:r>
            <a:r>
              <a:rPr lang="en-US" altLang="fr-FR">
                <a:latin typeface="Arial" panose="020B0604020202020204" pitchFamily="34" charset="0"/>
              </a:rPr>
              <a:t>, et </a:t>
            </a:r>
            <a:r>
              <a:rPr lang="en-US" altLang="fr-FR" err="1">
                <a:latin typeface="Arial" panose="020B0604020202020204" pitchFamily="34" charset="0"/>
              </a:rPr>
              <a:t>visibles</a:t>
            </a:r>
            <a:r>
              <a:rPr lang="en-US" altLang="fr-FR">
                <a:latin typeface="Arial" panose="020B0604020202020204" pitchFamily="34" charset="0"/>
              </a:rPr>
              <a:t> d’un </a:t>
            </a:r>
            <a:r>
              <a:rPr lang="en-US" altLang="fr-FR" err="1">
                <a:latin typeface="Arial" panose="020B0604020202020204" pitchFamily="34" charset="0"/>
              </a:rPr>
              <a:t>même</a:t>
            </a:r>
            <a:r>
              <a:rPr lang="en-US" altLang="fr-FR">
                <a:latin typeface="Arial" panose="020B0604020202020204" pitchFamily="34" charset="0"/>
              </a:rPr>
              <a:t> </a:t>
            </a:r>
            <a:r>
              <a:rPr lang="en-US" altLang="fr-FR" err="1">
                <a:latin typeface="Arial" panose="020B0604020202020204" pitchFamily="34" charset="0"/>
              </a:rPr>
              <a:t>endroit</a:t>
            </a:r>
            <a:r>
              <a:rPr lang="en-US" altLang="fr-FR">
                <a:latin typeface="Arial" panose="020B0604020202020204" pitchFamily="34" charset="0"/>
              </a:rPr>
              <a:t>, </a:t>
            </a:r>
            <a:r>
              <a:rPr lang="en-US" altLang="fr-FR" err="1">
                <a:latin typeface="Arial" panose="020B0604020202020204" pitchFamily="34" charset="0"/>
              </a:rPr>
              <a:t>affichent</a:t>
            </a:r>
            <a:r>
              <a:rPr lang="en-US" altLang="fr-FR">
                <a:latin typeface="Arial" panose="020B0604020202020204" pitchFamily="34" charset="0"/>
              </a:rPr>
              <a:t> le </a:t>
            </a:r>
            <a:r>
              <a:rPr lang="en-US" altLang="fr-FR" err="1">
                <a:latin typeface="Arial" panose="020B0604020202020204" pitchFamily="34" charset="0"/>
              </a:rPr>
              <a:t>même</a:t>
            </a:r>
            <a:r>
              <a:rPr lang="en-US" altLang="fr-FR">
                <a:latin typeface="Arial" panose="020B0604020202020204" pitchFamily="34" charset="0"/>
              </a:rPr>
              <a:t> </a:t>
            </a:r>
            <a:r>
              <a:rPr lang="en-US" altLang="fr-FR" err="1">
                <a:latin typeface="Arial" panose="020B0604020202020204" pitchFamily="34" charset="0"/>
              </a:rPr>
              <a:t>contenu</a:t>
            </a:r>
            <a:r>
              <a:rPr lang="en-US" altLang="fr-FR">
                <a:latin typeface="Arial" panose="020B0604020202020204" pitchFamily="34" charset="0"/>
              </a:rPr>
              <a:t> au </a:t>
            </a:r>
            <a:r>
              <a:rPr lang="en-US" altLang="fr-FR" err="1">
                <a:latin typeface="Arial" panose="020B0604020202020204" pitchFamily="34" charset="0"/>
              </a:rPr>
              <a:t>même</a:t>
            </a:r>
            <a:r>
              <a:rPr lang="en-US" altLang="fr-FR">
                <a:latin typeface="Arial" panose="020B0604020202020204" pitchFamily="34" charset="0"/>
              </a:rPr>
              <a:t> moment.</a:t>
            </a:r>
          </a:p>
          <a:p>
            <a:pPr defTabSz="965332">
              <a:defRPr/>
            </a:pPr>
            <a:endParaRPr lang="en-US" altLang="fr-FR">
              <a:latin typeface="Arial" panose="020B0604020202020204" pitchFamily="34" charset="0"/>
            </a:endParaRPr>
          </a:p>
          <a:p>
            <a:endParaRPr lang="fr-FR"/>
          </a:p>
        </p:txBody>
      </p:sp>
      <p:sp>
        <p:nvSpPr>
          <p:cNvPr id="4" name="Espace réservé du numéro de diapositive 3"/>
          <p:cNvSpPr>
            <a:spLocks noGrp="1"/>
          </p:cNvSpPr>
          <p:nvPr>
            <p:ph type="sldNum" sz="quarter" idx="5"/>
          </p:nvPr>
        </p:nvSpPr>
        <p:spPr/>
        <p:txBody>
          <a:bodyPr/>
          <a:lstStyle/>
          <a:p>
            <a:fld id="{22A7C16C-36DA-44A4-AACC-DB2916092BA3}" type="slidenum">
              <a:rPr lang="en-US" smtClean="0"/>
              <a:t>18</a:t>
            </a:fld>
            <a:endParaRPr lang="en-US"/>
          </a:p>
        </p:txBody>
      </p:sp>
      <p:sp>
        <p:nvSpPr>
          <p:cNvPr id="5" name="Footer Placeholder 4">
            <a:extLst>
              <a:ext uri="{FF2B5EF4-FFF2-40B4-BE49-F238E27FC236}">
                <a16:creationId xmlns:a16="http://schemas.microsoft.com/office/drawing/2014/main" id="{64CECF73-B6FC-21C0-B653-F0097186C83C}"/>
              </a:ext>
            </a:extLst>
          </p:cNvPr>
          <p:cNvSpPr>
            <a:spLocks noGrp="1"/>
          </p:cNvSpPr>
          <p:nvPr>
            <p:ph type="ftr" sz="quarter" idx="4"/>
          </p:nvPr>
        </p:nvSpPr>
        <p:spPr/>
        <p:txBody>
          <a:bodyPr/>
          <a:lstStyle/>
          <a:p>
            <a:r>
              <a:rPr lang="en-US"/>
              <a:t>Présentation Satis 2025 commentée</a:t>
            </a:r>
          </a:p>
        </p:txBody>
      </p:sp>
      <p:sp>
        <p:nvSpPr>
          <p:cNvPr id="6" name="Header Placeholder 5">
            <a:extLst>
              <a:ext uri="{FF2B5EF4-FFF2-40B4-BE49-F238E27FC236}">
                <a16:creationId xmlns:a16="http://schemas.microsoft.com/office/drawing/2014/main" id="{7F908F7B-851F-A6B3-BD16-CB7D0976E0E7}"/>
              </a:ext>
            </a:extLst>
          </p:cNvPr>
          <p:cNvSpPr>
            <a:spLocks noGrp="1"/>
          </p:cNvSpPr>
          <p:nvPr>
            <p:ph type="hdr" sz="quarter"/>
          </p:nvPr>
        </p:nvSpPr>
        <p:spPr/>
        <p:txBody>
          <a:bodyPr/>
          <a:lstStyle/>
          <a:p>
            <a:r>
              <a:rPr lang="fr-FR"/>
              <a:t>L'IPMX - Le 2110 rendu facile ?</a:t>
            </a:r>
            <a:endParaRPr lang="en-US"/>
          </a:p>
        </p:txBody>
      </p:sp>
    </p:spTree>
    <p:extLst>
      <p:ext uri="{BB962C8B-B14F-4D97-AF65-F5344CB8AC3E}">
        <p14:creationId xmlns:p14="http://schemas.microsoft.com/office/powerpoint/2010/main" val="204463054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a:t>IPMX a l’objectif de simplifier au maximum l’installation des petits systèmes, sans avoir besoin de connaissances avancées en réseau.</a:t>
            </a:r>
          </a:p>
          <a:p>
            <a:endParaRPr lang="fr-FR"/>
          </a:p>
          <a:p>
            <a:r>
              <a:rPr lang="fr-FR"/>
              <a:t>La détection d’un changement des caractéristiques d’une source (par exemple quand un nouveau conférencier connecte son ordinateur à un pupitre) permet un fonctionnement transparent, similaire à ce qui se passe quand on se connecte en HDMI</a:t>
            </a:r>
          </a:p>
          <a:p>
            <a:endParaRPr lang="fr-FR"/>
          </a:p>
          <a:p>
            <a:r>
              <a:rPr lang="fr-FR"/>
              <a:t>Le contrôle en « In Band » permet d’éviter de devoir installer un second réseau dédié au contrôle, comme ce qui se fait généralement dans les installations 2110 en Broadcast.</a:t>
            </a:r>
          </a:p>
        </p:txBody>
      </p:sp>
      <p:sp>
        <p:nvSpPr>
          <p:cNvPr id="4" name="Espace réservé du numéro de diapositive 3"/>
          <p:cNvSpPr>
            <a:spLocks noGrp="1"/>
          </p:cNvSpPr>
          <p:nvPr>
            <p:ph type="sldNum" sz="quarter" idx="5"/>
          </p:nvPr>
        </p:nvSpPr>
        <p:spPr/>
        <p:txBody>
          <a:bodyPr/>
          <a:lstStyle/>
          <a:p>
            <a:fld id="{22A7C16C-36DA-44A4-AACC-DB2916092BA3}" type="slidenum">
              <a:rPr lang="en-US" smtClean="0"/>
              <a:t>19</a:t>
            </a:fld>
            <a:endParaRPr lang="en-US"/>
          </a:p>
        </p:txBody>
      </p:sp>
      <p:sp>
        <p:nvSpPr>
          <p:cNvPr id="5" name="Footer Placeholder 4">
            <a:extLst>
              <a:ext uri="{FF2B5EF4-FFF2-40B4-BE49-F238E27FC236}">
                <a16:creationId xmlns:a16="http://schemas.microsoft.com/office/drawing/2014/main" id="{D8EAA042-E6F6-5DC2-5ADE-D772101121DF}"/>
              </a:ext>
            </a:extLst>
          </p:cNvPr>
          <p:cNvSpPr>
            <a:spLocks noGrp="1"/>
          </p:cNvSpPr>
          <p:nvPr>
            <p:ph type="ftr" sz="quarter" idx="4"/>
          </p:nvPr>
        </p:nvSpPr>
        <p:spPr/>
        <p:txBody>
          <a:bodyPr/>
          <a:lstStyle/>
          <a:p>
            <a:r>
              <a:rPr lang="en-US"/>
              <a:t>Présentation Satis 2025 commentée</a:t>
            </a:r>
          </a:p>
        </p:txBody>
      </p:sp>
      <p:sp>
        <p:nvSpPr>
          <p:cNvPr id="6" name="Header Placeholder 5">
            <a:extLst>
              <a:ext uri="{FF2B5EF4-FFF2-40B4-BE49-F238E27FC236}">
                <a16:creationId xmlns:a16="http://schemas.microsoft.com/office/drawing/2014/main" id="{10662632-67C3-D1CC-C265-BE745561A3F5}"/>
              </a:ext>
            </a:extLst>
          </p:cNvPr>
          <p:cNvSpPr>
            <a:spLocks noGrp="1"/>
          </p:cNvSpPr>
          <p:nvPr>
            <p:ph type="hdr" sz="quarter"/>
          </p:nvPr>
        </p:nvSpPr>
        <p:spPr/>
        <p:txBody>
          <a:bodyPr/>
          <a:lstStyle/>
          <a:p>
            <a:r>
              <a:rPr lang="fr-FR"/>
              <a:t>L'IPMX - Le 2110 rendu facile ?</a:t>
            </a:r>
            <a:endParaRPr lang="en-US"/>
          </a:p>
        </p:txBody>
      </p:sp>
    </p:spTree>
    <p:extLst>
      <p:ext uri="{BB962C8B-B14F-4D97-AF65-F5344CB8AC3E}">
        <p14:creationId xmlns:p14="http://schemas.microsoft.com/office/powerpoint/2010/main" val="245793525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a:t>Ce document a été édité par la CST courant 2025 pour partager la connaissance d'un format IP émergeant : l'IPMX.</a:t>
            </a:r>
          </a:p>
          <a:p>
            <a:r>
              <a:rPr lang="fr-FR"/>
              <a:t>Il a servi de base à la conférence donnée durant le Satis 2025 par Christophe Almeras (Panasonic), Jean-Paul Grall (</a:t>
            </a:r>
            <a:r>
              <a:rPr lang="fr-FR" err="1"/>
              <a:t>iifa</a:t>
            </a:r>
            <a:r>
              <a:rPr lang="fr-FR"/>
              <a:t>) et Cyril Mazouer (</a:t>
            </a:r>
            <a:r>
              <a:rPr lang="fr-FR" err="1"/>
              <a:t>BoB</a:t>
            </a:r>
            <a:r>
              <a:rPr lang="fr-FR"/>
              <a:t>).</a:t>
            </a:r>
          </a:p>
          <a:p>
            <a:r>
              <a:rPr lang="fr-FR"/>
              <a:t>Alexandre Bouton (Aski-Da) a également travaillé à la préparation de ce document.</a:t>
            </a:r>
          </a:p>
          <a:p>
            <a:endParaRPr lang="en-US"/>
          </a:p>
        </p:txBody>
      </p:sp>
      <p:sp>
        <p:nvSpPr>
          <p:cNvPr id="4" name="Slide Number Placeholder 3"/>
          <p:cNvSpPr>
            <a:spLocks noGrp="1"/>
          </p:cNvSpPr>
          <p:nvPr>
            <p:ph type="sldNum" sz="quarter" idx="5"/>
          </p:nvPr>
        </p:nvSpPr>
        <p:spPr/>
        <p:txBody>
          <a:bodyPr/>
          <a:lstStyle/>
          <a:p>
            <a:fld id="{22A7C16C-36DA-44A4-AACC-DB2916092BA3}" type="slidenum">
              <a:rPr lang="en-US" smtClean="0"/>
              <a:t>2</a:t>
            </a:fld>
            <a:endParaRPr lang="en-US"/>
          </a:p>
        </p:txBody>
      </p:sp>
      <p:sp>
        <p:nvSpPr>
          <p:cNvPr id="5" name="Footer Placeholder 4">
            <a:extLst>
              <a:ext uri="{FF2B5EF4-FFF2-40B4-BE49-F238E27FC236}">
                <a16:creationId xmlns:a16="http://schemas.microsoft.com/office/drawing/2014/main" id="{F43D16A1-0572-3C58-22DD-1A9CB6634666}"/>
              </a:ext>
            </a:extLst>
          </p:cNvPr>
          <p:cNvSpPr>
            <a:spLocks noGrp="1"/>
          </p:cNvSpPr>
          <p:nvPr>
            <p:ph type="ftr" sz="quarter" idx="4"/>
          </p:nvPr>
        </p:nvSpPr>
        <p:spPr/>
        <p:txBody>
          <a:bodyPr/>
          <a:lstStyle/>
          <a:p>
            <a:r>
              <a:rPr lang="en-US"/>
              <a:t>Présentation Satis 2025 commentée</a:t>
            </a:r>
          </a:p>
        </p:txBody>
      </p:sp>
      <p:sp>
        <p:nvSpPr>
          <p:cNvPr id="6" name="Header Placeholder 5">
            <a:extLst>
              <a:ext uri="{FF2B5EF4-FFF2-40B4-BE49-F238E27FC236}">
                <a16:creationId xmlns:a16="http://schemas.microsoft.com/office/drawing/2014/main" id="{44D3DD63-49A3-419D-80CC-9298ECC94697}"/>
              </a:ext>
            </a:extLst>
          </p:cNvPr>
          <p:cNvSpPr>
            <a:spLocks noGrp="1"/>
          </p:cNvSpPr>
          <p:nvPr>
            <p:ph type="hdr" sz="quarter"/>
          </p:nvPr>
        </p:nvSpPr>
        <p:spPr/>
        <p:txBody>
          <a:bodyPr/>
          <a:lstStyle/>
          <a:p>
            <a:r>
              <a:rPr lang="fr-FR"/>
              <a:t>L'IPMX - Le 2110 rendu facile ?</a:t>
            </a:r>
            <a:endParaRPr lang="en-US"/>
          </a:p>
        </p:txBody>
      </p:sp>
    </p:spTree>
    <p:extLst>
      <p:ext uri="{BB962C8B-B14F-4D97-AF65-F5344CB8AC3E}">
        <p14:creationId xmlns:p14="http://schemas.microsoft.com/office/powerpoint/2010/main" val="344389227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2A7C16C-36DA-44A4-AACC-DB2916092BA3}" type="slidenum">
              <a:rPr lang="en-US" smtClean="0"/>
              <a:t>20</a:t>
            </a:fld>
            <a:endParaRPr lang="en-US"/>
          </a:p>
        </p:txBody>
      </p:sp>
      <p:sp>
        <p:nvSpPr>
          <p:cNvPr id="5" name="Footer Placeholder 4">
            <a:extLst>
              <a:ext uri="{FF2B5EF4-FFF2-40B4-BE49-F238E27FC236}">
                <a16:creationId xmlns:a16="http://schemas.microsoft.com/office/drawing/2014/main" id="{D5D9384F-D1F2-EF1B-96A6-61F857590213}"/>
              </a:ext>
            </a:extLst>
          </p:cNvPr>
          <p:cNvSpPr>
            <a:spLocks noGrp="1"/>
          </p:cNvSpPr>
          <p:nvPr>
            <p:ph type="ftr" sz="quarter" idx="4"/>
          </p:nvPr>
        </p:nvSpPr>
        <p:spPr/>
        <p:txBody>
          <a:bodyPr/>
          <a:lstStyle/>
          <a:p>
            <a:r>
              <a:rPr lang="en-US"/>
              <a:t>Présentation Satis 2025 commentée</a:t>
            </a:r>
          </a:p>
        </p:txBody>
      </p:sp>
      <p:sp>
        <p:nvSpPr>
          <p:cNvPr id="6" name="Header Placeholder 5">
            <a:extLst>
              <a:ext uri="{FF2B5EF4-FFF2-40B4-BE49-F238E27FC236}">
                <a16:creationId xmlns:a16="http://schemas.microsoft.com/office/drawing/2014/main" id="{ED33FCD5-B6D1-491A-A5AF-456793CFA194}"/>
              </a:ext>
            </a:extLst>
          </p:cNvPr>
          <p:cNvSpPr>
            <a:spLocks noGrp="1"/>
          </p:cNvSpPr>
          <p:nvPr>
            <p:ph type="hdr" sz="quarter"/>
          </p:nvPr>
        </p:nvSpPr>
        <p:spPr/>
        <p:txBody>
          <a:bodyPr/>
          <a:lstStyle/>
          <a:p>
            <a:r>
              <a:rPr lang="fr-FR"/>
              <a:t>L'IPMX - Le 2110 rendu facile ?</a:t>
            </a:r>
            <a:endParaRPr lang="en-US"/>
          </a:p>
        </p:txBody>
      </p:sp>
    </p:spTree>
    <p:extLst>
      <p:ext uri="{BB962C8B-B14F-4D97-AF65-F5344CB8AC3E}">
        <p14:creationId xmlns:p14="http://schemas.microsoft.com/office/powerpoint/2010/main" val="410637006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2A7C16C-36DA-44A4-AACC-DB2916092BA3}" type="slidenum">
              <a:rPr lang="en-US" smtClean="0"/>
              <a:t>21</a:t>
            </a:fld>
            <a:endParaRPr lang="en-US"/>
          </a:p>
        </p:txBody>
      </p:sp>
      <p:sp>
        <p:nvSpPr>
          <p:cNvPr id="5" name="Footer Placeholder 4">
            <a:extLst>
              <a:ext uri="{FF2B5EF4-FFF2-40B4-BE49-F238E27FC236}">
                <a16:creationId xmlns:a16="http://schemas.microsoft.com/office/drawing/2014/main" id="{79335032-E0AE-61E7-BA7D-108EFEC74A18}"/>
              </a:ext>
            </a:extLst>
          </p:cNvPr>
          <p:cNvSpPr>
            <a:spLocks noGrp="1"/>
          </p:cNvSpPr>
          <p:nvPr>
            <p:ph type="ftr" sz="quarter" idx="4"/>
          </p:nvPr>
        </p:nvSpPr>
        <p:spPr/>
        <p:txBody>
          <a:bodyPr/>
          <a:lstStyle/>
          <a:p>
            <a:r>
              <a:rPr lang="en-US"/>
              <a:t>Présentation Satis 2025 commentée</a:t>
            </a:r>
          </a:p>
        </p:txBody>
      </p:sp>
      <p:sp>
        <p:nvSpPr>
          <p:cNvPr id="6" name="Header Placeholder 5">
            <a:extLst>
              <a:ext uri="{FF2B5EF4-FFF2-40B4-BE49-F238E27FC236}">
                <a16:creationId xmlns:a16="http://schemas.microsoft.com/office/drawing/2014/main" id="{94F6B8E0-15B9-98F1-E7E4-CCC1CDBF9C6F}"/>
              </a:ext>
            </a:extLst>
          </p:cNvPr>
          <p:cNvSpPr>
            <a:spLocks noGrp="1"/>
          </p:cNvSpPr>
          <p:nvPr>
            <p:ph type="hdr" sz="quarter"/>
          </p:nvPr>
        </p:nvSpPr>
        <p:spPr/>
        <p:txBody>
          <a:bodyPr/>
          <a:lstStyle/>
          <a:p>
            <a:r>
              <a:rPr lang="fr-FR"/>
              <a:t>L'IPMX - Le 2110 rendu facile ?</a:t>
            </a:r>
            <a:endParaRPr lang="en-US"/>
          </a:p>
        </p:txBody>
      </p:sp>
    </p:spTree>
    <p:extLst>
      <p:ext uri="{BB962C8B-B14F-4D97-AF65-F5344CB8AC3E}">
        <p14:creationId xmlns:p14="http://schemas.microsoft.com/office/powerpoint/2010/main" val="176571232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a:t>Nous avons l’habitude au quotidien de travailler dans des régies broadcast, ressemblant à celle-ci. Du monitoring, raccordé le plus souvent sur une grille SDI.</a:t>
            </a:r>
          </a:p>
          <a:p>
            <a:endParaRPr lang="fr-FR">
              <a:latin typeface="Calibri"/>
              <a:ea typeface="Calibri"/>
              <a:cs typeface="Calibri"/>
            </a:endParaRPr>
          </a:p>
        </p:txBody>
      </p:sp>
      <p:sp>
        <p:nvSpPr>
          <p:cNvPr id="4" name="Espace réservé du numéro de diapositive 3"/>
          <p:cNvSpPr>
            <a:spLocks noGrp="1"/>
          </p:cNvSpPr>
          <p:nvPr>
            <p:ph type="sldNum" sz="quarter" idx="5"/>
          </p:nvPr>
        </p:nvSpPr>
        <p:spPr/>
        <p:txBody>
          <a:bodyPr/>
          <a:lstStyle/>
          <a:p>
            <a:fld id="{22A7C16C-36DA-44A4-AACC-DB2916092BA3}" type="slidenum">
              <a:rPr lang="en-US" smtClean="0"/>
              <a:t>22</a:t>
            </a:fld>
            <a:endParaRPr lang="en-US"/>
          </a:p>
        </p:txBody>
      </p:sp>
      <p:sp>
        <p:nvSpPr>
          <p:cNvPr id="5" name="Footer Placeholder 4">
            <a:extLst>
              <a:ext uri="{FF2B5EF4-FFF2-40B4-BE49-F238E27FC236}">
                <a16:creationId xmlns:a16="http://schemas.microsoft.com/office/drawing/2014/main" id="{AF36EC2B-F18E-BDDD-1823-5198B17445F7}"/>
              </a:ext>
            </a:extLst>
          </p:cNvPr>
          <p:cNvSpPr>
            <a:spLocks noGrp="1"/>
          </p:cNvSpPr>
          <p:nvPr>
            <p:ph type="ftr" sz="quarter" idx="4"/>
          </p:nvPr>
        </p:nvSpPr>
        <p:spPr/>
        <p:txBody>
          <a:bodyPr/>
          <a:lstStyle/>
          <a:p>
            <a:r>
              <a:rPr lang="en-US"/>
              <a:t>Présentation Satis 2025 commentée</a:t>
            </a:r>
          </a:p>
        </p:txBody>
      </p:sp>
      <p:sp>
        <p:nvSpPr>
          <p:cNvPr id="6" name="Header Placeholder 5">
            <a:extLst>
              <a:ext uri="{FF2B5EF4-FFF2-40B4-BE49-F238E27FC236}">
                <a16:creationId xmlns:a16="http://schemas.microsoft.com/office/drawing/2014/main" id="{E8EB4C21-3686-02D0-A6D7-E6FC66D97256}"/>
              </a:ext>
            </a:extLst>
          </p:cNvPr>
          <p:cNvSpPr>
            <a:spLocks noGrp="1"/>
          </p:cNvSpPr>
          <p:nvPr>
            <p:ph type="hdr" sz="quarter"/>
          </p:nvPr>
        </p:nvSpPr>
        <p:spPr/>
        <p:txBody>
          <a:bodyPr/>
          <a:lstStyle/>
          <a:p>
            <a:r>
              <a:rPr lang="fr-FR"/>
              <a:t>L'IPMX - Le 2110 rendu facile ?</a:t>
            </a:r>
            <a:endParaRPr lang="en-US"/>
          </a:p>
        </p:txBody>
      </p:sp>
    </p:spTree>
    <p:extLst>
      <p:ext uri="{BB962C8B-B14F-4D97-AF65-F5344CB8AC3E}">
        <p14:creationId xmlns:p14="http://schemas.microsoft.com/office/powerpoint/2010/main" val="59502661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en-US"/>
              <a:t>Mais la réalité derrière tout cela est que la terminaison est souvent.. en HDMI.</a:t>
            </a:r>
            <a:endParaRPr lang="fr-FR"/>
          </a:p>
          <a:p>
            <a:endParaRPr lang="en-US">
              <a:latin typeface="Calibri"/>
              <a:ea typeface="Calibri"/>
              <a:cs typeface="Calibri"/>
            </a:endParaRPr>
          </a:p>
        </p:txBody>
      </p:sp>
      <p:sp>
        <p:nvSpPr>
          <p:cNvPr id="4" name="Espace réservé du numéro de diapositive 3"/>
          <p:cNvSpPr>
            <a:spLocks noGrp="1"/>
          </p:cNvSpPr>
          <p:nvPr>
            <p:ph type="sldNum" sz="quarter" idx="5"/>
          </p:nvPr>
        </p:nvSpPr>
        <p:spPr/>
        <p:txBody>
          <a:bodyPr/>
          <a:lstStyle/>
          <a:p>
            <a:fld id="{22A7C16C-36DA-44A4-AACC-DB2916092BA3}" type="slidenum">
              <a:rPr lang="en-US" smtClean="0"/>
              <a:t>23</a:t>
            </a:fld>
            <a:endParaRPr lang="en-US"/>
          </a:p>
        </p:txBody>
      </p:sp>
      <p:sp>
        <p:nvSpPr>
          <p:cNvPr id="5" name="Footer Placeholder 4">
            <a:extLst>
              <a:ext uri="{FF2B5EF4-FFF2-40B4-BE49-F238E27FC236}">
                <a16:creationId xmlns:a16="http://schemas.microsoft.com/office/drawing/2014/main" id="{9B7BCAA9-EA99-A5BE-2372-51B1327F1E19}"/>
              </a:ext>
            </a:extLst>
          </p:cNvPr>
          <p:cNvSpPr>
            <a:spLocks noGrp="1"/>
          </p:cNvSpPr>
          <p:nvPr>
            <p:ph type="ftr" sz="quarter" idx="4"/>
          </p:nvPr>
        </p:nvSpPr>
        <p:spPr/>
        <p:txBody>
          <a:bodyPr/>
          <a:lstStyle/>
          <a:p>
            <a:r>
              <a:rPr lang="en-US"/>
              <a:t>Présentation Satis 2025 commentée</a:t>
            </a:r>
          </a:p>
        </p:txBody>
      </p:sp>
      <p:sp>
        <p:nvSpPr>
          <p:cNvPr id="6" name="Header Placeholder 5">
            <a:extLst>
              <a:ext uri="{FF2B5EF4-FFF2-40B4-BE49-F238E27FC236}">
                <a16:creationId xmlns:a16="http://schemas.microsoft.com/office/drawing/2014/main" id="{78287D56-B7F3-13B1-332D-FFDD292B0989}"/>
              </a:ext>
            </a:extLst>
          </p:cNvPr>
          <p:cNvSpPr>
            <a:spLocks noGrp="1"/>
          </p:cNvSpPr>
          <p:nvPr>
            <p:ph type="hdr" sz="quarter"/>
          </p:nvPr>
        </p:nvSpPr>
        <p:spPr/>
        <p:txBody>
          <a:bodyPr/>
          <a:lstStyle/>
          <a:p>
            <a:r>
              <a:rPr lang="fr-FR"/>
              <a:t>L'IPMX - Le 2110 rendu facile ?</a:t>
            </a:r>
            <a:endParaRPr lang="en-US"/>
          </a:p>
        </p:txBody>
      </p:sp>
    </p:spTree>
    <p:extLst>
      <p:ext uri="{BB962C8B-B14F-4D97-AF65-F5344CB8AC3E}">
        <p14:creationId xmlns:p14="http://schemas.microsoft.com/office/powerpoint/2010/main" val="180418429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en-US"/>
              <a:t>Dans </a:t>
            </a:r>
            <a:r>
              <a:rPr lang="en-US" err="1"/>
              <a:t>une</a:t>
            </a:r>
            <a:r>
              <a:rPr lang="en-US"/>
              <a:t> </a:t>
            </a:r>
            <a:r>
              <a:rPr lang="en-US" err="1"/>
              <a:t>régie</a:t>
            </a:r>
            <a:r>
              <a:rPr lang="en-US"/>
              <a:t> 2110, on a </a:t>
            </a:r>
            <a:r>
              <a:rPr lang="en-US" err="1"/>
              <a:t>souvent</a:t>
            </a:r>
            <a:r>
              <a:rPr lang="en-US"/>
              <a:t> </a:t>
            </a:r>
            <a:r>
              <a:rPr lang="en-US" err="1"/>
              <a:t>ce</a:t>
            </a:r>
            <a:r>
              <a:rPr lang="en-US"/>
              <a:t> type de conversion : 2110 vers SDI, </a:t>
            </a:r>
            <a:r>
              <a:rPr lang="en-US" err="1"/>
              <a:t>puis</a:t>
            </a:r>
            <a:r>
              <a:rPr lang="en-US"/>
              <a:t> SDI vers HDMI, pour </a:t>
            </a:r>
            <a:r>
              <a:rPr lang="en-US" err="1"/>
              <a:t>attaquer</a:t>
            </a:r>
            <a:r>
              <a:rPr lang="en-US"/>
              <a:t> les </a:t>
            </a:r>
            <a:r>
              <a:rPr lang="en-US" err="1"/>
              <a:t>écrans</a:t>
            </a:r>
            <a:r>
              <a:rPr lang="en-US"/>
              <a:t> </a:t>
            </a:r>
            <a:r>
              <a:rPr lang="en-US" err="1"/>
              <a:t>en</a:t>
            </a:r>
            <a:r>
              <a:rPr lang="en-US"/>
              <a:t> HDMI.</a:t>
            </a:r>
            <a:endParaRPr lang="fr-FR"/>
          </a:p>
        </p:txBody>
      </p:sp>
      <p:sp>
        <p:nvSpPr>
          <p:cNvPr id="4" name="Espace réservé du numéro de diapositive 3"/>
          <p:cNvSpPr>
            <a:spLocks noGrp="1"/>
          </p:cNvSpPr>
          <p:nvPr>
            <p:ph type="sldNum" sz="quarter" idx="5"/>
          </p:nvPr>
        </p:nvSpPr>
        <p:spPr/>
        <p:txBody>
          <a:bodyPr/>
          <a:lstStyle/>
          <a:p>
            <a:fld id="{22A7C16C-36DA-44A4-AACC-DB2916092BA3}" type="slidenum">
              <a:rPr lang="en-US" smtClean="0"/>
              <a:t>24</a:t>
            </a:fld>
            <a:endParaRPr lang="en-US"/>
          </a:p>
        </p:txBody>
      </p:sp>
      <p:sp>
        <p:nvSpPr>
          <p:cNvPr id="5" name="Footer Placeholder 4">
            <a:extLst>
              <a:ext uri="{FF2B5EF4-FFF2-40B4-BE49-F238E27FC236}">
                <a16:creationId xmlns:a16="http://schemas.microsoft.com/office/drawing/2014/main" id="{26F498BE-16B0-32B0-4B85-4D135E8CDC97}"/>
              </a:ext>
            </a:extLst>
          </p:cNvPr>
          <p:cNvSpPr>
            <a:spLocks noGrp="1"/>
          </p:cNvSpPr>
          <p:nvPr>
            <p:ph type="ftr" sz="quarter" idx="4"/>
          </p:nvPr>
        </p:nvSpPr>
        <p:spPr/>
        <p:txBody>
          <a:bodyPr/>
          <a:lstStyle/>
          <a:p>
            <a:r>
              <a:rPr lang="en-US"/>
              <a:t>Présentation Satis 2025 commentée</a:t>
            </a:r>
          </a:p>
        </p:txBody>
      </p:sp>
      <p:sp>
        <p:nvSpPr>
          <p:cNvPr id="6" name="Header Placeholder 5">
            <a:extLst>
              <a:ext uri="{FF2B5EF4-FFF2-40B4-BE49-F238E27FC236}">
                <a16:creationId xmlns:a16="http://schemas.microsoft.com/office/drawing/2014/main" id="{9DEDBC97-ED45-BC76-0A65-74CCCDAA5BC3}"/>
              </a:ext>
            </a:extLst>
          </p:cNvPr>
          <p:cNvSpPr>
            <a:spLocks noGrp="1"/>
          </p:cNvSpPr>
          <p:nvPr>
            <p:ph type="hdr" sz="quarter"/>
          </p:nvPr>
        </p:nvSpPr>
        <p:spPr/>
        <p:txBody>
          <a:bodyPr/>
          <a:lstStyle/>
          <a:p>
            <a:r>
              <a:rPr lang="fr-FR"/>
              <a:t>L'IPMX - Le 2110 rendu facile ?</a:t>
            </a:r>
            <a:endParaRPr lang="en-US"/>
          </a:p>
        </p:txBody>
      </p:sp>
    </p:spTree>
    <p:extLst>
      <p:ext uri="{BB962C8B-B14F-4D97-AF65-F5344CB8AC3E}">
        <p14:creationId xmlns:p14="http://schemas.microsoft.com/office/powerpoint/2010/main" val="387781110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en-US" dirty="0"/>
              <a:t>L’IPMX </a:t>
            </a:r>
            <a:r>
              <a:rPr lang="en-US" dirty="0" err="1"/>
              <a:t>ayant</a:t>
            </a:r>
            <a:r>
              <a:rPr lang="en-US" dirty="0"/>
              <a:t> vocation à « </a:t>
            </a:r>
            <a:r>
              <a:rPr lang="en-US" dirty="0" err="1"/>
              <a:t>remplacer</a:t>
            </a:r>
            <a:r>
              <a:rPr lang="en-US" dirty="0"/>
              <a:t> </a:t>
            </a:r>
            <a:r>
              <a:rPr lang="en-US" dirty="0" err="1"/>
              <a:t>l’HDMI</a:t>
            </a:r>
            <a:r>
              <a:rPr lang="en-US" dirty="0"/>
              <a:t> »,le tout </a:t>
            </a:r>
            <a:r>
              <a:rPr lang="en-US" dirty="0" err="1"/>
              <a:t>en</a:t>
            </a:r>
            <a:r>
              <a:rPr lang="en-US" dirty="0"/>
              <a:t> </a:t>
            </a:r>
            <a:r>
              <a:rPr lang="en-US" dirty="0" err="1"/>
              <a:t>étant</a:t>
            </a:r>
            <a:r>
              <a:rPr lang="en-US" dirty="0"/>
              <a:t> compatible 2110, on </a:t>
            </a:r>
            <a:r>
              <a:rPr lang="en-US" dirty="0" err="1"/>
              <a:t>pourrait</a:t>
            </a:r>
            <a:r>
              <a:rPr lang="en-US" dirty="0"/>
              <a:t> </a:t>
            </a:r>
            <a:r>
              <a:rPr lang="en-US" dirty="0" err="1"/>
              <a:t>donc</a:t>
            </a:r>
            <a:r>
              <a:rPr lang="en-US" dirty="0"/>
              <a:t> simplifier pour </a:t>
            </a:r>
            <a:r>
              <a:rPr lang="en-US" dirty="0" err="1"/>
              <a:t>réduire</a:t>
            </a:r>
            <a:r>
              <a:rPr lang="en-US" dirty="0"/>
              <a:t> le </a:t>
            </a:r>
            <a:r>
              <a:rPr lang="en-US" dirty="0" err="1"/>
              <a:t>nombre</a:t>
            </a:r>
            <a:r>
              <a:rPr lang="en-US" dirty="0"/>
              <a:t> </a:t>
            </a:r>
            <a:r>
              <a:rPr lang="en-US" dirty="0" err="1"/>
              <a:t>d’étapes</a:t>
            </a:r>
            <a:r>
              <a:rPr lang="en-US" dirty="0"/>
              <a:t>.</a:t>
            </a:r>
            <a:endParaRPr lang="fr-FR" dirty="0"/>
          </a:p>
          <a:p>
            <a:endParaRPr lang="en-US">
              <a:latin typeface="Calibri"/>
              <a:ea typeface="Calibri"/>
              <a:cs typeface="Calibri"/>
            </a:endParaRPr>
          </a:p>
        </p:txBody>
      </p:sp>
      <p:sp>
        <p:nvSpPr>
          <p:cNvPr id="4" name="Espace réservé du numéro de diapositive 3"/>
          <p:cNvSpPr>
            <a:spLocks noGrp="1"/>
          </p:cNvSpPr>
          <p:nvPr>
            <p:ph type="sldNum" sz="quarter" idx="5"/>
          </p:nvPr>
        </p:nvSpPr>
        <p:spPr/>
        <p:txBody>
          <a:bodyPr/>
          <a:lstStyle/>
          <a:p>
            <a:fld id="{22A7C16C-36DA-44A4-AACC-DB2916092BA3}" type="slidenum">
              <a:rPr lang="en-US" smtClean="0"/>
              <a:t>25</a:t>
            </a:fld>
            <a:endParaRPr lang="en-US"/>
          </a:p>
        </p:txBody>
      </p:sp>
      <p:sp>
        <p:nvSpPr>
          <p:cNvPr id="5" name="Footer Placeholder 4">
            <a:extLst>
              <a:ext uri="{FF2B5EF4-FFF2-40B4-BE49-F238E27FC236}">
                <a16:creationId xmlns:a16="http://schemas.microsoft.com/office/drawing/2014/main" id="{DC5A2B6F-6F05-F3E9-9A07-DBB0B3657CE4}"/>
              </a:ext>
            </a:extLst>
          </p:cNvPr>
          <p:cNvSpPr>
            <a:spLocks noGrp="1"/>
          </p:cNvSpPr>
          <p:nvPr>
            <p:ph type="ftr" sz="quarter" idx="4"/>
          </p:nvPr>
        </p:nvSpPr>
        <p:spPr/>
        <p:txBody>
          <a:bodyPr/>
          <a:lstStyle/>
          <a:p>
            <a:r>
              <a:rPr lang="en-US"/>
              <a:t>Présentation Satis 2025 commentée</a:t>
            </a:r>
          </a:p>
        </p:txBody>
      </p:sp>
      <p:sp>
        <p:nvSpPr>
          <p:cNvPr id="6" name="Header Placeholder 5">
            <a:extLst>
              <a:ext uri="{FF2B5EF4-FFF2-40B4-BE49-F238E27FC236}">
                <a16:creationId xmlns:a16="http://schemas.microsoft.com/office/drawing/2014/main" id="{ACF1A09D-EB86-C42A-2B86-42059504FF48}"/>
              </a:ext>
            </a:extLst>
          </p:cNvPr>
          <p:cNvSpPr>
            <a:spLocks noGrp="1"/>
          </p:cNvSpPr>
          <p:nvPr>
            <p:ph type="hdr" sz="quarter"/>
          </p:nvPr>
        </p:nvSpPr>
        <p:spPr/>
        <p:txBody>
          <a:bodyPr/>
          <a:lstStyle/>
          <a:p>
            <a:r>
              <a:rPr lang="fr-FR"/>
              <a:t>L'IPMX - Le 2110 rendu facile ?</a:t>
            </a:r>
            <a:endParaRPr lang="en-US"/>
          </a:p>
        </p:txBody>
      </p:sp>
    </p:spTree>
    <p:extLst>
      <p:ext uri="{BB962C8B-B14F-4D97-AF65-F5344CB8AC3E}">
        <p14:creationId xmlns:p14="http://schemas.microsoft.com/office/powerpoint/2010/main" val="92419645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en-US" dirty="0" err="1">
                <a:latin typeface="Calibri"/>
                <a:ea typeface="Calibri"/>
                <a:cs typeface="Calibri"/>
              </a:rPr>
              <a:t>Différents</a:t>
            </a:r>
            <a:r>
              <a:rPr lang="en-US" dirty="0">
                <a:latin typeface="Calibri"/>
                <a:ea typeface="Calibri"/>
                <a:cs typeface="Calibri"/>
              </a:rPr>
              <a:t> </a:t>
            </a:r>
            <a:r>
              <a:rPr lang="en-US" dirty="0" err="1">
                <a:latin typeface="Calibri"/>
                <a:ea typeface="Calibri"/>
                <a:cs typeface="Calibri"/>
              </a:rPr>
              <a:t>cas</a:t>
            </a:r>
            <a:r>
              <a:rPr lang="en-US" dirty="0">
                <a:latin typeface="Calibri"/>
                <a:ea typeface="Calibri"/>
                <a:cs typeface="Calibri"/>
              </a:rPr>
              <a:t> </a:t>
            </a:r>
            <a:r>
              <a:rPr lang="en-US" dirty="0" err="1">
                <a:latin typeface="Calibri"/>
                <a:ea typeface="Calibri"/>
                <a:cs typeface="Calibri"/>
              </a:rPr>
              <a:t>d'utilisation</a:t>
            </a:r>
            <a:r>
              <a:rPr lang="en-US" dirty="0">
                <a:latin typeface="Calibri"/>
                <a:ea typeface="Calibri"/>
                <a:cs typeface="Calibri"/>
              </a:rPr>
              <a:t> </a:t>
            </a:r>
            <a:r>
              <a:rPr lang="en-US" dirty="0" err="1">
                <a:latin typeface="Calibri"/>
                <a:ea typeface="Calibri"/>
                <a:cs typeface="Calibri"/>
              </a:rPr>
              <a:t>sont</a:t>
            </a:r>
            <a:r>
              <a:rPr lang="en-US" dirty="0">
                <a:latin typeface="Calibri"/>
                <a:ea typeface="Calibri"/>
                <a:cs typeface="Calibri"/>
              </a:rPr>
              <a:t> </a:t>
            </a:r>
            <a:r>
              <a:rPr lang="en-US" dirty="0" err="1">
                <a:latin typeface="Calibri"/>
                <a:ea typeface="Calibri"/>
                <a:cs typeface="Calibri"/>
              </a:rPr>
              <a:t>proposés</a:t>
            </a:r>
            <a:r>
              <a:rPr lang="en-US" dirty="0">
                <a:latin typeface="Calibri"/>
                <a:ea typeface="Calibri"/>
                <a:cs typeface="Calibri"/>
              </a:rPr>
              <a:t>, pour du monitoring </a:t>
            </a:r>
            <a:r>
              <a:rPr lang="en-US" dirty="0" err="1">
                <a:latin typeface="Calibri"/>
                <a:ea typeface="Calibri"/>
                <a:cs typeface="Calibri"/>
              </a:rPr>
              <a:t>en</a:t>
            </a:r>
            <a:r>
              <a:rPr lang="en-US" dirty="0">
                <a:latin typeface="Calibri"/>
                <a:ea typeface="Calibri"/>
                <a:cs typeface="Calibri"/>
              </a:rPr>
              <a:t> </a:t>
            </a:r>
            <a:r>
              <a:rPr lang="en-US" dirty="0" err="1">
                <a:latin typeface="Calibri"/>
                <a:ea typeface="Calibri"/>
                <a:cs typeface="Calibri"/>
              </a:rPr>
              <a:t>régie</a:t>
            </a:r>
            <a:r>
              <a:rPr lang="en-US" dirty="0">
                <a:latin typeface="Calibri"/>
                <a:ea typeface="Calibri"/>
                <a:cs typeface="Calibri"/>
              </a:rPr>
              <a:t> </a:t>
            </a:r>
            <a:r>
              <a:rPr lang="en-US" dirty="0" err="1">
                <a:latin typeface="Calibri"/>
                <a:ea typeface="Calibri"/>
                <a:cs typeface="Calibri"/>
              </a:rPr>
              <a:t>ou</a:t>
            </a:r>
            <a:r>
              <a:rPr lang="en-US" dirty="0">
                <a:latin typeface="Calibri"/>
                <a:ea typeface="Calibri"/>
                <a:cs typeface="Calibri"/>
              </a:rPr>
              <a:t> dans des loges, des </a:t>
            </a:r>
            <a:r>
              <a:rPr lang="en-US" dirty="0" err="1">
                <a:latin typeface="Calibri"/>
                <a:ea typeface="Calibri"/>
                <a:cs typeface="Calibri"/>
              </a:rPr>
              <a:t>murs</a:t>
            </a:r>
            <a:r>
              <a:rPr lang="en-US" dirty="0">
                <a:latin typeface="Calibri"/>
                <a:ea typeface="Calibri"/>
                <a:cs typeface="Calibri"/>
              </a:rPr>
              <a:t> de LED, de la </a:t>
            </a:r>
            <a:r>
              <a:rPr lang="en-US" dirty="0" err="1">
                <a:latin typeface="Calibri"/>
                <a:ea typeface="Calibri"/>
                <a:cs typeface="Calibri"/>
              </a:rPr>
              <a:t>récupération</a:t>
            </a:r>
            <a:r>
              <a:rPr lang="en-US" dirty="0">
                <a:latin typeface="Calibri"/>
                <a:ea typeface="Calibri"/>
                <a:cs typeface="Calibri"/>
              </a:rPr>
              <a:t> de flux </a:t>
            </a:r>
            <a:r>
              <a:rPr lang="en-US" dirty="0" err="1">
                <a:latin typeface="Calibri"/>
                <a:ea typeface="Calibri"/>
                <a:cs typeface="Calibri"/>
              </a:rPr>
              <a:t>informatiques</a:t>
            </a:r>
            <a:r>
              <a:rPr lang="en-US" dirty="0">
                <a:latin typeface="Calibri"/>
                <a:ea typeface="Calibri"/>
                <a:cs typeface="Calibri"/>
              </a:rPr>
              <a:t> (Teams, Zoom, …), …</a:t>
            </a:r>
          </a:p>
          <a:p>
            <a:r>
              <a:rPr lang="en-US" dirty="0">
                <a:latin typeface="Calibri"/>
                <a:ea typeface="Calibri"/>
                <a:cs typeface="Calibri"/>
              </a:rPr>
              <a:t>La </a:t>
            </a:r>
            <a:r>
              <a:rPr lang="en-US" dirty="0" err="1">
                <a:latin typeface="Calibri"/>
                <a:ea typeface="Calibri"/>
                <a:cs typeface="Calibri"/>
              </a:rPr>
              <a:t>partie</a:t>
            </a:r>
            <a:r>
              <a:rPr lang="en-US" dirty="0">
                <a:latin typeface="Calibri"/>
                <a:ea typeface="Calibri"/>
                <a:cs typeface="Calibri"/>
              </a:rPr>
              <a:t> KVM est un </a:t>
            </a:r>
            <a:r>
              <a:rPr lang="en-US" dirty="0" err="1">
                <a:latin typeface="Calibri"/>
                <a:ea typeface="Calibri"/>
                <a:cs typeface="Calibri"/>
              </a:rPr>
              <a:t>cas</a:t>
            </a:r>
            <a:r>
              <a:rPr lang="en-US" dirty="0">
                <a:latin typeface="Calibri"/>
                <a:ea typeface="Calibri"/>
                <a:cs typeface="Calibri"/>
              </a:rPr>
              <a:t> </a:t>
            </a:r>
            <a:r>
              <a:rPr lang="en-US" dirty="0" err="1">
                <a:latin typeface="Calibri"/>
                <a:ea typeface="Calibri"/>
                <a:cs typeface="Calibri"/>
              </a:rPr>
              <a:t>d'usage</a:t>
            </a:r>
            <a:r>
              <a:rPr lang="en-US" dirty="0">
                <a:latin typeface="Calibri"/>
                <a:ea typeface="Calibri"/>
                <a:cs typeface="Calibri"/>
              </a:rPr>
              <a:t> </a:t>
            </a:r>
            <a:r>
              <a:rPr lang="en-US" dirty="0" err="1">
                <a:latin typeface="Calibri"/>
                <a:ea typeface="Calibri"/>
                <a:cs typeface="Calibri"/>
              </a:rPr>
              <a:t>intéressant</a:t>
            </a:r>
            <a:r>
              <a:rPr lang="en-US" dirty="0">
                <a:latin typeface="Calibri"/>
                <a:ea typeface="Calibri"/>
                <a:cs typeface="Calibri"/>
              </a:rPr>
              <a:t>, car </a:t>
            </a:r>
            <a:r>
              <a:rPr lang="en-US" dirty="0" err="1">
                <a:latin typeface="Calibri"/>
                <a:ea typeface="Calibri"/>
                <a:cs typeface="Calibri"/>
              </a:rPr>
              <a:t>l'IPMX</a:t>
            </a:r>
            <a:r>
              <a:rPr lang="en-US" dirty="0">
                <a:latin typeface="Calibri"/>
                <a:ea typeface="Calibri"/>
                <a:cs typeface="Calibri"/>
              </a:rPr>
              <a:t> </a:t>
            </a:r>
            <a:r>
              <a:rPr lang="en-US" dirty="0" err="1">
                <a:latin typeface="Calibri"/>
                <a:ea typeface="Calibri"/>
                <a:cs typeface="Calibri"/>
              </a:rPr>
              <a:t>permet</a:t>
            </a:r>
            <a:r>
              <a:rPr lang="en-US" dirty="0">
                <a:latin typeface="Calibri"/>
                <a:ea typeface="Calibri"/>
                <a:cs typeface="Calibri"/>
              </a:rPr>
              <a:t> le transport de </a:t>
            </a:r>
            <a:r>
              <a:rPr lang="en-US" dirty="0" err="1">
                <a:latin typeface="Calibri"/>
                <a:ea typeface="Calibri"/>
                <a:cs typeface="Calibri"/>
              </a:rPr>
              <a:t>l'USB</a:t>
            </a:r>
            <a:r>
              <a:rPr lang="en-US" dirty="0">
                <a:latin typeface="Calibri"/>
                <a:ea typeface="Calibri"/>
                <a:cs typeface="Calibri"/>
              </a:rPr>
              <a:t>. On </a:t>
            </a:r>
            <a:r>
              <a:rPr lang="en-US" dirty="0" err="1">
                <a:latin typeface="Calibri"/>
                <a:ea typeface="Calibri"/>
                <a:cs typeface="Calibri"/>
              </a:rPr>
              <a:t>peut</a:t>
            </a:r>
            <a:r>
              <a:rPr lang="en-US" dirty="0">
                <a:latin typeface="Calibri"/>
                <a:ea typeface="Calibri"/>
                <a:cs typeface="Calibri"/>
              </a:rPr>
              <a:t> </a:t>
            </a:r>
            <a:r>
              <a:rPr lang="en-US" dirty="0" err="1">
                <a:latin typeface="Calibri"/>
                <a:ea typeface="Calibri"/>
                <a:cs typeface="Calibri"/>
              </a:rPr>
              <a:t>donc</a:t>
            </a:r>
            <a:r>
              <a:rPr lang="en-US" dirty="0">
                <a:latin typeface="Calibri"/>
                <a:ea typeface="Calibri"/>
                <a:cs typeface="Calibri"/>
              </a:rPr>
              <a:t> imaginer des KVM IPMX </a:t>
            </a:r>
            <a:r>
              <a:rPr lang="en-US" dirty="0" err="1">
                <a:latin typeface="Calibri"/>
                <a:ea typeface="Calibri"/>
                <a:cs typeface="Calibri"/>
              </a:rPr>
              <a:t>fonctionnant</a:t>
            </a:r>
            <a:r>
              <a:rPr lang="en-US" dirty="0">
                <a:latin typeface="Calibri"/>
                <a:ea typeface="Calibri"/>
                <a:cs typeface="Calibri"/>
              </a:rPr>
              <a:t> </a:t>
            </a:r>
            <a:r>
              <a:rPr lang="en-US" dirty="0" err="1">
                <a:latin typeface="Calibri"/>
                <a:ea typeface="Calibri"/>
                <a:cs typeface="Calibri"/>
              </a:rPr>
              <a:t>comme</a:t>
            </a:r>
            <a:r>
              <a:rPr lang="en-US" dirty="0">
                <a:latin typeface="Calibri"/>
                <a:ea typeface="Calibri"/>
                <a:cs typeface="Calibri"/>
              </a:rPr>
              <a:t> des KVM </a:t>
            </a:r>
            <a:r>
              <a:rPr lang="en-US" dirty="0" err="1">
                <a:latin typeface="Calibri"/>
                <a:ea typeface="Calibri"/>
                <a:cs typeface="Calibri"/>
              </a:rPr>
              <a:t>classiques</a:t>
            </a:r>
            <a:r>
              <a:rPr lang="en-US" dirty="0">
                <a:latin typeface="Calibri"/>
                <a:ea typeface="Calibri"/>
                <a:cs typeface="Calibri"/>
              </a:rPr>
              <a:t>, </a:t>
            </a:r>
            <a:r>
              <a:rPr lang="en-US" dirty="0" err="1">
                <a:latin typeface="Calibri"/>
                <a:ea typeface="Calibri"/>
                <a:cs typeface="Calibri"/>
              </a:rPr>
              <a:t>sauf</a:t>
            </a:r>
            <a:r>
              <a:rPr lang="en-US" dirty="0">
                <a:latin typeface="Calibri"/>
                <a:ea typeface="Calibri"/>
                <a:cs typeface="Calibri"/>
              </a:rPr>
              <a:t> </a:t>
            </a:r>
            <a:r>
              <a:rPr lang="en-US" dirty="0" err="1">
                <a:latin typeface="Calibri"/>
                <a:ea typeface="Calibri"/>
                <a:cs typeface="Calibri"/>
              </a:rPr>
              <a:t>que</a:t>
            </a:r>
            <a:r>
              <a:rPr lang="en-US" dirty="0">
                <a:latin typeface="Calibri"/>
                <a:ea typeface="Calibri"/>
                <a:cs typeface="Calibri"/>
              </a:rPr>
              <a:t> les flux des </a:t>
            </a:r>
            <a:r>
              <a:rPr lang="en-US" dirty="0" err="1">
                <a:latin typeface="Calibri"/>
                <a:ea typeface="Calibri"/>
                <a:cs typeface="Calibri"/>
              </a:rPr>
              <a:t>ordinateurs</a:t>
            </a:r>
            <a:r>
              <a:rPr lang="en-US" dirty="0">
                <a:latin typeface="Calibri"/>
                <a:ea typeface="Calibri"/>
                <a:cs typeface="Calibri"/>
              </a:rPr>
              <a:t> </a:t>
            </a:r>
            <a:r>
              <a:rPr lang="en-US" dirty="0" err="1">
                <a:latin typeface="Calibri"/>
                <a:ea typeface="Calibri"/>
                <a:cs typeface="Calibri"/>
              </a:rPr>
              <a:t>sont</a:t>
            </a:r>
            <a:r>
              <a:rPr lang="en-US" dirty="0">
                <a:latin typeface="Calibri"/>
                <a:ea typeface="Calibri"/>
                <a:cs typeface="Calibri"/>
              </a:rPr>
              <a:t> </a:t>
            </a:r>
            <a:r>
              <a:rPr lang="en-US" dirty="0" err="1">
                <a:latin typeface="Calibri"/>
                <a:ea typeface="Calibri"/>
                <a:cs typeface="Calibri"/>
              </a:rPr>
              <a:t>récupérables</a:t>
            </a:r>
            <a:r>
              <a:rPr lang="en-US" dirty="0">
                <a:latin typeface="Calibri"/>
                <a:ea typeface="Calibri"/>
                <a:cs typeface="Calibri"/>
              </a:rPr>
              <a:t> sur un </a:t>
            </a:r>
            <a:r>
              <a:rPr lang="en-US" dirty="0" err="1">
                <a:latin typeface="Calibri"/>
                <a:ea typeface="Calibri"/>
                <a:cs typeface="Calibri"/>
              </a:rPr>
              <a:t>mélangeur</a:t>
            </a:r>
            <a:r>
              <a:rPr lang="en-US" dirty="0">
                <a:latin typeface="Calibri"/>
                <a:ea typeface="Calibri"/>
                <a:cs typeface="Calibri"/>
              </a:rPr>
              <a:t> 2110.</a:t>
            </a:r>
          </a:p>
        </p:txBody>
      </p:sp>
      <p:sp>
        <p:nvSpPr>
          <p:cNvPr id="4" name="Espace réservé du numéro de diapositive 3"/>
          <p:cNvSpPr>
            <a:spLocks noGrp="1"/>
          </p:cNvSpPr>
          <p:nvPr>
            <p:ph type="sldNum" sz="quarter" idx="5"/>
          </p:nvPr>
        </p:nvSpPr>
        <p:spPr/>
        <p:txBody>
          <a:bodyPr/>
          <a:lstStyle/>
          <a:p>
            <a:fld id="{22A7C16C-36DA-44A4-AACC-DB2916092BA3}" type="slidenum">
              <a:rPr lang="en-US" smtClean="0"/>
              <a:t>26</a:t>
            </a:fld>
            <a:endParaRPr lang="en-US"/>
          </a:p>
        </p:txBody>
      </p:sp>
      <p:sp>
        <p:nvSpPr>
          <p:cNvPr id="5" name="Footer Placeholder 4">
            <a:extLst>
              <a:ext uri="{FF2B5EF4-FFF2-40B4-BE49-F238E27FC236}">
                <a16:creationId xmlns:a16="http://schemas.microsoft.com/office/drawing/2014/main" id="{FC5CD829-7C43-E7DF-6313-9F12DCD2E9CC}"/>
              </a:ext>
            </a:extLst>
          </p:cNvPr>
          <p:cNvSpPr>
            <a:spLocks noGrp="1"/>
          </p:cNvSpPr>
          <p:nvPr>
            <p:ph type="ftr" sz="quarter" idx="4"/>
          </p:nvPr>
        </p:nvSpPr>
        <p:spPr/>
        <p:txBody>
          <a:bodyPr/>
          <a:lstStyle/>
          <a:p>
            <a:r>
              <a:rPr lang="en-US"/>
              <a:t>Présentation Satis 2025 commentée</a:t>
            </a:r>
          </a:p>
        </p:txBody>
      </p:sp>
      <p:sp>
        <p:nvSpPr>
          <p:cNvPr id="6" name="Header Placeholder 5">
            <a:extLst>
              <a:ext uri="{FF2B5EF4-FFF2-40B4-BE49-F238E27FC236}">
                <a16:creationId xmlns:a16="http://schemas.microsoft.com/office/drawing/2014/main" id="{09E94BCD-C01C-F486-A857-8F3E11BD88E5}"/>
              </a:ext>
            </a:extLst>
          </p:cNvPr>
          <p:cNvSpPr>
            <a:spLocks noGrp="1"/>
          </p:cNvSpPr>
          <p:nvPr>
            <p:ph type="hdr" sz="quarter"/>
          </p:nvPr>
        </p:nvSpPr>
        <p:spPr/>
        <p:txBody>
          <a:bodyPr/>
          <a:lstStyle/>
          <a:p>
            <a:r>
              <a:rPr lang="fr-FR"/>
              <a:t>L'IPMX - Le 2110 rendu facile ?</a:t>
            </a:r>
            <a:endParaRPr lang="en-US"/>
          </a:p>
        </p:txBody>
      </p:sp>
    </p:spTree>
    <p:extLst>
      <p:ext uri="{BB962C8B-B14F-4D97-AF65-F5344CB8AC3E}">
        <p14:creationId xmlns:p14="http://schemas.microsoft.com/office/powerpoint/2010/main" val="166785667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en-US" dirty="0">
                <a:latin typeface="Calibri"/>
                <a:ea typeface="Calibri"/>
                <a:cs typeface="Calibri"/>
              </a:rPr>
              <a:t>Les </a:t>
            </a:r>
            <a:r>
              <a:rPr lang="en-US" dirty="0" err="1">
                <a:latin typeface="Calibri"/>
                <a:ea typeface="Calibri"/>
                <a:cs typeface="Calibri"/>
              </a:rPr>
              <a:t>cas</a:t>
            </a:r>
            <a:r>
              <a:rPr lang="en-US" dirty="0">
                <a:latin typeface="Calibri"/>
                <a:ea typeface="Calibri"/>
                <a:cs typeface="Calibri"/>
              </a:rPr>
              <a:t> </a:t>
            </a:r>
            <a:r>
              <a:rPr lang="en-US" dirty="0" err="1">
                <a:latin typeface="Calibri"/>
                <a:ea typeface="Calibri"/>
                <a:cs typeface="Calibri"/>
              </a:rPr>
              <a:t>d'utilisations</a:t>
            </a:r>
            <a:r>
              <a:rPr lang="en-US" dirty="0">
                <a:latin typeface="Calibri"/>
                <a:ea typeface="Calibri"/>
                <a:cs typeface="Calibri"/>
              </a:rPr>
              <a:t> </a:t>
            </a:r>
            <a:r>
              <a:rPr lang="en-US" dirty="0" err="1">
                <a:latin typeface="Calibri"/>
                <a:ea typeface="Calibri"/>
                <a:cs typeface="Calibri"/>
              </a:rPr>
              <a:t>représentent</a:t>
            </a:r>
            <a:r>
              <a:rPr lang="en-US" dirty="0">
                <a:latin typeface="Calibri"/>
                <a:ea typeface="Calibri"/>
                <a:cs typeface="Calibri"/>
              </a:rPr>
              <a:t> </a:t>
            </a:r>
            <a:r>
              <a:rPr lang="en-US" dirty="0" err="1">
                <a:latin typeface="Calibri"/>
                <a:ea typeface="Calibri"/>
                <a:cs typeface="Calibri"/>
              </a:rPr>
              <a:t>également</a:t>
            </a:r>
            <a:r>
              <a:rPr lang="en-US" dirty="0">
                <a:latin typeface="Calibri"/>
                <a:ea typeface="Calibri"/>
                <a:cs typeface="Calibri"/>
              </a:rPr>
              <a:t> beaucoup </a:t>
            </a:r>
            <a:r>
              <a:rPr lang="en-US" dirty="0" err="1">
                <a:latin typeface="Calibri"/>
                <a:ea typeface="Calibri"/>
                <a:cs typeface="Calibri"/>
              </a:rPr>
              <a:t>d'usages</a:t>
            </a:r>
            <a:r>
              <a:rPr lang="en-US" dirty="0">
                <a:latin typeface="Calibri"/>
                <a:ea typeface="Calibri"/>
                <a:cs typeface="Calibri"/>
              </a:rPr>
              <a:t> hors broadcast. Sur </a:t>
            </a:r>
            <a:r>
              <a:rPr lang="en-US" dirty="0" err="1">
                <a:latin typeface="Calibri"/>
                <a:ea typeface="Calibri"/>
                <a:cs typeface="Calibri"/>
              </a:rPr>
              <a:t>ce</a:t>
            </a:r>
            <a:r>
              <a:rPr lang="en-US" dirty="0">
                <a:latin typeface="Calibri"/>
                <a:ea typeface="Calibri"/>
                <a:cs typeface="Calibri"/>
              </a:rPr>
              <a:t> </a:t>
            </a:r>
            <a:r>
              <a:rPr lang="en-US" dirty="0" err="1">
                <a:latin typeface="Calibri"/>
                <a:ea typeface="Calibri"/>
                <a:cs typeface="Calibri"/>
              </a:rPr>
              <a:t>schéma</a:t>
            </a:r>
            <a:r>
              <a:rPr lang="en-US" dirty="0">
                <a:latin typeface="Calibri"/>
                <a:ea typeface="Calibri"/>
                <a:cs typeface="Calibri"/>
              </a:rPr>
              <a:t> </a:t>
            </a:r>
            <a:r>
              <a:rPr lang="en-US" dirty="0" err="1">
                <a:latin typeface="Calibri"/>
                <a:ea typeface="Calibri"/>
                <a:cs typeface="Calibri"/>
              </a:rPr>
              <a:t>issu</a:t>
            </a:r>
            <a:r>
              <a:rPr lang="en-US" dirty="0">
                <a:latin typeface="Calibri"/>
                <a:ea typeface="Calibri"/>
                <a:cs typeface="Calibri"/>
              </a:rPr>
              <a:t> du site IPMX.io, on </a:t>
            </a:r>
            <a:r>
              <a:rPr lang="en-US" dirty="0" err="1">
                <a:latin typeface="Calibri"/>
                <a:ea typeface="Calibri"/>
                <a:cs typeface="Calibri"/>
              </a:rPr>
              <a:t>voit</a:t>
            </a:r>
            <a:r>
              <a:rPr lang="en-US" dirty="0">
                <a:latin typeface="Calibri"/>
                <a:ea typeface="Calibri"/>
                <a:cs typeface="Calibri"/>
              </a:rPr>
              <a:t> </a:t>
            </a:r>
            <a:r>
              <a:rPr lang="en-US" dirty="0" err="1">
                <a:latin typeface="Calibri"/>
                <a:ea typeface="Calibri"/>
                <a:cs typeface="Calibri"/>
              </a:rPr>
              <a:t>l'exemple</a:t>
            </a:r>
            <a:r>
              <a:rPr lang="en-US" dirty="0">
                <a:latin typeface="Calibri"/>
                <a:ea typeface="Calibri"/>
                <a:cs typeface="Calibri"/>
              </a:rPr>
              <a:t> d'un </a:t>
            </a:r>
            <a:r>
              <a:rPr lang="en-US" dirty="0" err="1">
                <a:latin typeface="Calibri"/>
                <a:ea typeface="Calibri"/>
                <a:cs typeface="Calibri"/>
              </a:rPr>
              <a:t>stade</a:t>
            </a:r>
            <a:r>
              <a:rPr lang="en-US" dirty="0">
                <a:latin typeface="Calibri"/>
                <a:ea typeface="Calibri"/>
                <a:cs typeface="Calibri"/>
              </a:rPr>
              <a:t> avec </a:t>
            </a:r>
            <a:r>
              <a:rPr lang="en-US" dirty="0" err="1">
                <a:latin typeface="Calibri"/>
                <a:ea typeface="Calibri"/>
                <a:cs typeface="Calibri"/>
              </a:rPr>
              <a:t>tous</a:t>
            </a:r>
            <a:r>
              <a:rPr lang="en-US" dirty="0">
                <a:latin typeface="Calibri"/>
                <a:ea typeface="Calibri"/>
                <a:cs typeface="Calibri"/>
              </a:rPr>
              <a:t> les usages </a:t>
            </a:r>
            <a:r>
              <a:rPr lang="en-US" dirty="0" err="1">
                <a:latin typeface="Calibri"/>
                <a:ea typeface="Calibri"/>
                <a:cs typeface="Calibri"/>
              </a:rPr>
              <a:t>autours</a:t>
            </a:r>
            <a:r>
              <a:rPr lang="en-US" dirty="0">
                <a:latin typeface="Calibri"/>
                <a:ea typeface="Calibri"/>
                <a:cs typeface="Calibri"/>
              </a:rPr>
              <a:t> de la </a:t>
            </a:r>
            <a:r>
              <a:rPr lang="en-US" dirty="0" err="1">
                <a:latin typeface="Calibri"/>
                <a:ea typeface="Calibri"/>
                <a:cs typeface="Calibri"/>
              </a:rPr>
              <a:t>captation</a:t>
            </a:r>
            <a:r>
              <a:rPr lang="en-US" dirty="0">
                <a:latin typeface="Calibri"/>
                <a:ea typeface="Calibri"/>
                <a:cs typeface="Calibri"/>
              </a:rPr>
              <a:t> broadcast </a:t>
            </a:r>
            <a:r>
              <a:rPr lang="en-US" dirty="0" err="1">
                <a:latin typeface="Calibri"/>
                <a:ea typeface="Calibri"/>
                <a:cs typeface="Calibri"/>
              </a:rPr>
              <a:t>effectuée</a:t>
            </a:r>
            <a:r>
              <a:rPr lang="en-US" dirty="0">
                <a:latin typeface="Calibri"/>
                <a:ea typeface="Calibri"/>
                <a:cs typeface="Calibri"/>
              </a:rPr>
              <a:t> par le car </a:t>
            </a:r>
            <a:r>
              <a:rPr lang="en-US" dirty="0" err="1">
                <a:latin typeface="Calibri"/>
                <a:ea typeface="Calibri"/>
                <a:cs typeface="Calibri"/>
              </a:rPr>
              <a:t>régie</a:t>
            </a:r>
            <a:r>
              <a:rPr lang="en-US" dirty="0">
                <a:latin typeface="Calibri"/>
                <a:ea typeface="Calibri"/>
                <a:cs typeface="Calibri"/>
              </a:rPr>
              <a:t>. Et </a:t>
            </a:r>
            <a:r>
              <a:rPr lang="en-US" dirty="0" err="1">
                <a:latin typeface="Calibri"/>
                <a:ea typeface="Calibri"/>
                <a:cs typeface="Calibri"/>
              </a:rPr>
              <a:t>ce</a:t>
            </a:r>
            <a:r>
              <a:rPr lang="en-US" dirty="0">
                <a:latin typeface="Calibri"/>
                <a:ea typeface="Calibri"/>
                <a:cs typeface="Calibri"/>
              </a:rPr>
              <a:t> car </a:t>
            </a:r>
            <a:r>
              <a:rPr lang="en-US" dirty="0" err="1">
                <a:latin typeface="Calibri"/>
                <a:ea typeface="Calibri"/>
                <a:cs typeface="Calibri"/>
              </a:rPr>
              <a:t>pouvant</a:t>
            </a:r>
            <a:r>
              <a:rPr lang="en-US" dirty="0">
                <a:latin typeface="Calibri"/>
                <a:ea typeface="Calibri"/>
                <a:cs typeface="Calibri"/>
              </a:rPr>
              <a:t> </a:t>
            </a:r>
            <a:r>
              <a:rPr lang="en-US" dirty="0" err="1">
                <a:latin typeface="Calibri"/>
                <a:ea typeface="Calibri"/>
                <a:cs typeface="Calibri"/>
              </a:rPr>
              <a:t>avoir</a:t>
            </a:r>
            <a:r>
              <a:rPr lang="en-US" dirty="0">
                <a:latin typeface="Calibri"/>
                <a:ea typeface="Calibri"/>
                <a:cs typeface="Calibri"/>
              </a:rPr>
              <a:t> des sorties 2110, les flux </a:t>
            </a:r>
            <a:r>
              <a:rPr lang="en-US" dirty="0" err="1">
                <a:latin typeface="Calibri"/>
                <a:ea typeface="Calibri"/>
                <a:cs typeface="Calibri"/>
              </a:rPr>
              <a:t>deviennent</a:t>
            </a:r>
            <a:r>
              <a:rPr lang="en-US" dirty="0">
                <a:latin typeface="Calibri"/>
                <a:ea typeface="Calibri"/>
                <a:cs typeface="Calibri"/>
              </a:rPr>
              <a:t> </a:t>
            </a:r>
            <a:r>
              <a:rPr lang="en-US" dirty="0" err="1">
                <a:latin typeface="Calibri"/>
                <a:ea typeface="Calibri"/>
                <a:cs typeface="Calibri"/>
              </a:rPr>
              <a:t>potentiellement</a:t>
            </a:r>
            <a:r>
              <a:rPr lang="en-US" dirty="0">
                <a:latin typeface="Calibri"/>
                <a:ea typeface="Calibri"/>
                <a:cs typeface="Calibri"/>
              </a:rPr>
              <a:t> compatibles avec </a:t>
            </a:r>
            <a:r>
              <a:rPr lang="en-US" dirty="0" err="1">
                <a:latin typeface="Calibri"/>
                <a:ea typeface="Calibri"/>
                <a:cs typeface="Calibri"/>
              </a:rPr>
              <a:t>tous</a:t>
            </a:r>
            <a:r>
              <a:rPr lang="en-US" dirty="0">
                <a:latin typeface="Calibri"/>
                <a:ea typeface="Calibri"/>
                <a:cs typeface="Calibri"/>
              </a:rPr>
              <a:t> les </a:t>
            </a:r>
            <a:r>
              <a:rPr lang="en-US" dirty="0" err="1">
                <a:latin typeface="Calibri"/>
                <a:ea typeface="Calibri"/>
                <a:cs typeface="Calibri"/>
              </a:rPr>
              <a:t>périphériques</a:t>
            </a:r>
            <a:r>
              <a:rPr lang="en-US" dirty="0">
                <a:latin typeface="Calibri"/>
                <a:ea typeface="Calibri"/>
                <a:cs typeface="Calibri"/>
              </a:rPr>
              <a:t> IPMX du </a:t>
            </a:r>
            <a:r>
              <a:rPr lang="en-US" dirty="0" err="1">
                <a:latin typeface="Calibri"/>
                <a:ea typeface="Calibri"/>
                <a:cs typeface="Calibri"/>
              </a:rPr>
              <a:t>stade</a:t>
            </a:r>
            <a:r>
              <a:rPr lang="en-US" dirty="0">
                <a:latin typeface="Calibri"/>
                <a:ea typeface="Calibri"/>
                <a:cs typeface="Calibri"/>
              </a:rPr>
              <a:t>.</a:t>
            </a:r>
          </a:p>
        </p:txBody>
      </p:sp>
      <p:sp>
        <p:nvSpPr>
          <p:cNvPr id="4" name="Espace réservé du numéro de diapositive 3"/>
          <p:cNvSpPr>
            <a:spLocks noGrp="1"/>
          </p:cNvSpPr>
          <p:nvPr>
            <p:ph type="sldNum" sz="quarter" idx="5"/>
          </p:nvPr>
        </p:nvSpPr>
        <p:spPr/>
        <p:txBody>
          <a:bodyPr/>
          <a:lstStyle/>
          <a:p>
            <a:fld id="{22A7C16C-36DA-44A4-AACC-DB2916092BA3}" type="slidenum">
              <a:rPr lang="en-US" smtClean="0"/>
              <a:t>27</a:t>
            </a:fld>
            <a:endParaRPr lang="en-US"/>
          </a:p>
        </p:txBody>
      </p:sp>
      <p:sp>
        <p:nvSpPr>
          <p:cNvPr id="5" name="Footer Placeholder 4">
            <a:extLst>
              <a:ext uri="{FF2B5EF4-FFF2-40B4-BE49-F238E27FC236}">
                <a16:creationId xmlns:a16="http://schemas.microsoft.com/office/drawing/2014/main" id="{24FDFD16-3C5F-08B5-5E68-40A6940523BD}"/>
              </a:ext>
            </a:extLst>
          </p:cNvPr>
          <p:cNvSpPr>
            <a:spLocks noGrp="1"/>
          </p:cNvSpPr>
          <p:nvPr>
            <p:ph type="ftr" sz="quarter" idx="4"/>
          </p:nvPr>
        </p:nvSpPr>
        <p:spPr/>
        <p:txBody>
          <a:bodyPr/>
          <a:lstStyle/>
          <a:p>
            <a:r>
              <a:rPr lang="en-US"/>
              <a:t>Présentation Satis 2025 commentée</a:t>
            </a:r>
          </a:p>
        </p:txBody>
      </p:sp>
      <p:sp>
        <p:nvSpPr>
          <p:cNvPr id="6" name="Header Placeholder 5">
            <a:extLst>
              <a:ext uri="{FF2B5EF4-FFF2-40B4-BE49-F238E27FC236}">
                <a16:creationId xmlns:a16="http://schemas.microsoft.com/office/drawing/2014/main" id="{0E815163-3F94-ED21-9388-EB3E617F7672}"/>
              </a:ext>
            </a:extLst>
          </p:cNvPr>
          <p:cNvSpPr>
            <a:spLocks noGrp="1"/>
          </p:cNvSpPr>
          <p:nvPr>
            <p:ph type="hdr" sz="quarter"/>
          </p:nvPr>
        </p:nvSpPr>
        <p:spPr/>
        <p:txBody>
          <a:bodyPr/>
          <a:lstStyle/>
          <a:p>
            <a:r>
              <a:rPr lang="fr-FR"/>
              <a:t>L'IPMX - Le 2110 rendu facile ?</a:t>
            </a:r>
            <a:endParaRPr lang="en-US"/>
          </a:p>
        </p:txBody>
      </p:sp>
    </p:spTree>
    <p:extLst>
      <p:ext uri="{BB962C8B-B14F-4D97-AF65-F5344CB8AC3E}">
        <p14:creationId xmlns:p14="http://schemas.microsoft.com/office/powerpoint/2010/main" val="94108985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en-US" dirty="0">
                <a:latin typeface="Calibri"/>
                <a:ea typeface="Calibri"/>
                <a:cs typeface="Calibri"/>
              </a:rPr>
              <a:t>Sur les </a:t>
            </a:r>
            <a:r>
              <a:rPr lang="en-US" dirty="0" err="1">
                <a:latin typeface="Calibri"/>
                <a:ea typeface="Calibri"/>
                <a:cs typeface="Calibri"/>
              </a:rPr>
              <a:t>convertisseurs</a:t>
            </a:r>
            <a:r>
              <a:rPr lang="en-US" dirty="0">
                <a:latin typeface="Calibri"/>
                <a:ea typeface="Calibri"/>
                <a:cs typeface="Calibri"/>
              </a:rPr>
              <a:t>, il </a:t>
            </a:r>
            <a:r>
              <a:rPr lang="en-US" dirty="0" err="1">
                <a:latin typeface="Calibri"/>
                <a:ea typeface="Calibri"/>
                <a:cs typeface="Calibri"/>
              </a:rPr>
              <a:t>existe</a:t>
            </a:r>
            <a:r>
              <a:rPr lang="en-US" dirty="0">
                <a:latin typeface="Calibri"/>
                <a:ea typeface="Calibri"/>
                <a:cs typeface="Calibri"/>
              </a:rPr>
              <a:t> </a:t>
            </a:r>
            <a:r>
              <a:rPr lang="en-US" dirty="0" err="1">
                <a:latin typeface="Calibri"/>
                <a:ea typeface="Calibri"/>
                <a:cs typeface="Calibri"/>
              </a:rPr>
              <a:t>aujourd'hui</a:t>
            </a:r>
            <a:r>
              <a:rPr lang="en-US" dirty="0">
                <a:latin typeface="Calibri"/>
                <a:ea typeface="Calibri"/>
                <a:cs typeface="Calibri"/>
              </a:rPr>
              <a:t> </a:t>
            </a:r>
            <a:r>
              <a:rPr lang="en-US" dirty="0" err="1">
                <a:latin typeface="Calibri"/>
                <a:ea typeface="Calibri"/>
                <a:cs typeface="Calibri"/>
              </a:rPr>
              <a:t>plusieurs</a:t>
            </a:r>
            <a:r>
              <a:rPr lang="en-US" dirty="0">
                <a:latin typeface="Calibri"/>
                <a:ea typeface="Calibri"/>
                <a:cs typeface="Calibri"/>
              </a:rPr>
              <a:t> </a:t>
            </a:r>
            <a:r>
              <a:rPr lang="en-US" dirty="0" err="1">
                <a:latin typeface="Calibri"/>
                <a:ea typeface="Calibri"/>
                <a:cs typeface="Calibri"/>
              </a:rPr>
              <a:t>produits</a:t>
            </a:r>
            <a:r>
              <a:rPr lang="en-US" dirty="0">
                <a:latin typeface="Calibri"/>
                <a:ea typeface="Calibri"/>
                <a:cs typeface="Calibri"/>
              </a:rPr>
              <a:t> : </a:t>
            </a:r>
            <a:r>
              <a:rPr lang="en-US" dirty="0" err="1">
                <a:latin typeface="Calibri"/>
                <a:ea typeface="Calibri"/>
                <a:cs typeface="Calibri"/>
              </a:rPr>
              <a:t>convertisseurs</a:t>
            </a:r>
            <a:r>
              <a:rPr lang="en-US" dirty="0">
                <a:latin typeface="Calibri"/>
                <a:ea typeface="Calibri"/>
                <a:cs typeface="Calibri"/>
              </a:rPr>
              <a:t> SDI </a:t>
            </a:r>
            <a:r>
              <a:rPr lang="en-US" dirty="0" err="1">
                <a:latin typeface="Calibri"/>
                <a:ea typeface="Calibri"/>
                <a:cs typeface="Calibri"/>
              </a:rPr>
              <a:t>ou</a:t>
            </a:r>
            <a:r>
              <a:rPr lang="en-US" dirty="0">
                <a:latin typeface="Calibri"/>
                <a:ea typeface="Calibri"/>
                <a:cs typeface="Calibri"/>
              </a:rPr>
              <a:t> HDMI, </a:t>
            </a:r>
            <a:r>
              <a:rPr lang="en-US" dirty="0" err="1">
                <a:latin typeface="Calibri"/>
                <a:ea typeface="Calibri"/>
                <a:cs typeface="Calibri"/>
              </a:rPr>
              <a:t>indépendants</a:t>
            </a:r>
            <a:r>
              <a:rPr lang="en-US" dirty="0">
                <a:latin typeface="Calibri"/>
                <a:ea typeface="Calibri"/>
                <a:cs typeface="Calibri"/>
              </a:rPr>
              <a:t> </a:t>
            </a:r>
            <a:r>
              <a:rPr lang="en-US" dirty="0" err="1">
                <a:latin typeface="Calibri"/>
                <a:ea typeface="Calibri"/>
                <a:cs typeface="Calibri"/>
              </a:rPr>
              <a:t>ou</a:t>
            </a:r>
            <a:r>
              <a:rPr lang="en-US" dirty="0">
                <a:latin typeface="Calibri"/>
                <a:ea typeface="Calibri"/>
                <a:cs typeface="Calibri"/>
              </a:rPr>
              <a:t> sous </a:t>
            </a:r>
            <a:r>
              <a:rPr lang="en-US" dirty="0" err="1">
                <a:latin typeface="Calibri"/>
                <a:ea typeface="Calibri"/>
                <a:cs typeface="Calibri"/>
              </a:rPr>
              <a:t>forme</a:t>
            </a:r>
            <a:r>
              <a:rPr lang="en-US" dirty="0">
                <a:latin typeface="Calibri"/>
                <a:ea typeface="Calibri"/>
                <a:cs typeface="Calibri"/>
              </a:rPr>
              <a:t> de carte, y </a:t>
            </a:r>
            <a:r>
              <a:rPr lang="en-US" dirty="0" err="1">
                <a:latin typeface="Calibri"/>
                <a:ea typeface="Calibri"/>
                <a:cs typeface="Calibri"/>
              </a:rPr>
              <a:t>compris</a:t>
            </a:r>
            <a:r>
              <a:rPr lang="en-US" dirty="0">
                <a:latin typeface="Calibri"/>
                <a:ea typeface="Calibri"/>
                <a:cs typeface="Calibri"/>
              </a:rPr>
              <a:t> à </a:t>
            </a:r>
            <a:r>
              <a:rPr lang="en-US" dirty="0" err="1">
                <a:latin typeface="Calibri"/>
                <a:ea typeface="Calibri"/>
                <a:cs typeface="Calibri"/>
              </a:rPr>
              <a:t>insérer</a:t>
            </a:r>
            <a:r>
              <a:rPr lang="en-US" dirty="0">
                <a:latin typeface="Calibri"/>
                <a:ea typeface="Calibri"/>
                <a:cs typeface="Calibri"/>
              </a:rPr>
              <a:t> dans un </a:t>
            </a:r>
            <a:r>
              <a:rPr lang="en-US" dirty="0" err="1">
                <a:latin typeface="Calibri"/>
                <a:ea typeface="Calibri"/>
                <a:cs typeface="Calibri"/>
              </a:rPr>
              <a:t>écran</a:t>
            </a:r>
            <a:r>
              <a:rPr lang="en-US" dirty="0">
                <a:latin typeface="Calibri"/>
                <a:ea typeface="Calibri"/>
                <a:cs typeface="Calibri"/>
              </a:rPr>
              <a:t> directement.</a:t>
            </a:r>
          </a:p>
        </p:txBody>
      </p:sp>
      <p:sp>
        <p:nvSpPr>
          <p:cNvPr id="4" name="Espace réservé du numéro de diapositive 3"/>
          <p:cNvSpPr>
            <a:spLocks noGrp="1"/>
          </p:cNvSpPr>
          <p:nvPr>
            <p:ph type="sldNum" sz="quarter" idx="5"/>
          </p:nvPr>
        </p:nvSpPr>
        <p:spPr/>
        <p:txBody>
          <a:bodyPr/>
          <a:lstStyle/>
          <a:p>
            <a:fld id="{22A7C16C-36DA-44A4-AACC-DB2916092BA3}" type="slidenum">
              <a:rPr lang="en-US" smtClean="0"/>
              <a:t>28</a:t>
            </a:fld>
            <a:endParaRPr lang="en-US"/>
          </a:p>
        </p:txBody>
      </p:sp>
      <p:sp>
        <p:nvSpPr>
          <p:cNvPr id="5" name="Footer Placeholder 4">
            <a:extLst>
              <a:ext uri="{FF2B5EF4-FFF2-40B4-BE49-F238E27FC236}">
                <a16:creationId xmlns:a16="http://schemas.microsoft.com/office/drawing/2014/main" id="{CA220986-6BFF-0621-6AB9-7FE7D1EDF3E0}"/>
              </a:ext>
            </a:extLst>
          </p:cNvPr>
          <p:cNvSpPr>
            <a:spLocks noGrp="1"/>
          </p:cNvSpPr>
          <p:nvPr>
            <p:ph type="ftr" sz="quarter" idx="4"/>
          </p:nvPr>
        </p:nvSpPr>
        <p:spPr/>
        <p:txBody>
          <a:bodyPr/>
          <a:lstStyle/>
          <a:p>
            <a:r>
              <a:rPr lang="en-US"/>
              <a:t>Présentation Satis 2025 commentée</a:t>
            </a:r>
          </a:p>
        </p:txBody>
      </p:sp>
      <p:sp>
        <p:nvSpPr>
          <p:cNvPr id="6" name="Header Placeholder 5">
            <a:extLst>
              <a:ext uri="{FF2B5EF4-FFF2-40B4-BE49-F238E27FC236}">
                <a16:creationId xmlns:a16="http://schemas.microsoft.com/office/drawing/2014/main" id="{7C33C9C1-CE5E-A2A5-E764-40342C0EDB1B}"/>
              </a:ext>
            </a:extLst>
          </p:cNvPr>
          <p:cNvSpPr>
            <a:spLocks noGrp="1"/>
          </p:cNvSpPr>
          <p:nvPr>
            <p:ph type="hdr" sz="quarter"/>
          </p:nvPr>
        </p:nvSpPr>
        <p:spPr/>
        <p:txBody>
          <a:bodyPr/>
          <a:lstStyle/>
          <a:p>
            <a:r>
              <a:rPr lang="fr-FR"/>
              <a:t>L'IPMX - Le 2110 rendu facile ?</a:t>
            </a:r>
            <a:endParaRPr lang="en-US"/>
          </a:p>
        </p:txBody>
      </p:sp>
    </p:spTree>
    <p:extLst>
      <p:ext uri="{BB962C8B-B14F-4D97-AF65-F5344CB8AC3E}">
        <p14:creationId xmlns:p14="http://schemas.microsoft.com/office/powerpoint/2010/main" val="20223441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en-US" dirty="0">
                <a:latin typeface="Calibri"/>
                <a:ea typeface="Calibri"/>
                <a:cs typeface="Calibri"/>
              </a:rPr>
              <a:t>On </a:t>
            </a:r>
            <a:r>
              <a:rPr lang="en-US" dirty="0" err="1">
                <a:latin typeface="Calibri"/>
                <a:ea typeface="Calibri"/>
                <a:cs typeface="Calibri"/>
              </a:rPr>
              <a:t>retrouve</a:t>
            </a:r>
            <a:r>
              <a:rPr lang="en-US" dirty="0">
                <a:latin typeface="Calibri"/>
                <a:ea typeface="Calibri"/>
                <a:cs typeface="Calibri"/>
              </a:rPr>
              <a:t> </a:t>
            </a:r>
            <a:r>
              <a:rPr lang="en-US" dirty="0" err="1">
                <a:latin typeface="Calibri"/>
                <a:ea typeface="Calibri"/>
                <a:cs typeface="Calibri"/>
              </a:rPr>
              <a:t>aussi</a:t>
            </a:r>
            <a:r>
              <a:rPr lang="en-US" dirty="0">
                <a:latin typeface="Calibri"/>
                <a:ea typeface="Calibri"/>
                <a:cs typeface="Calibri"/>
              </a:rPr>
              <a:t> de </a:t>
            </a:r>
            <a:r>
              <a:rPr lang="en-US" dirty="0" err="1">
                <a:latin typeface="Calibri"/>
                <a:ea typeface="Calibri"/>
                <a:cs typeface="Calibri"/>
              </a:rPr>
              <a:t>l'IPMX</a:t>
            </a:r>
            <a:r>
              <a:rPr lang="en-US" dirty="0">
                <a:latin typeface="Calibri"/>
                <a:ea typeface="Calibri"/>
                <a:cs typeface="Calibri"/>
              </a:rPr>
              <a:t> dans des </a:t>
            </a:r>
            <a:r>
              <a:rPr lang="en-US" dirty="0" err="1">
                <a:latin typeface="Calibri"/>
                <a:ea typeface="Calibri"/>
                <a:cs typeface="Calibri"/>
              </a:rPr>
              <a:t>processeurs</a:t>
            </a:r>
            <a:r>
              <a:rPr lang="en-US" dirty="0">
                <a:latin typeface="Calibri"/>
                <a:ea typeface="Calibri"/>
                <a:cs typeface="Calibri"/>
              </a:rPr>
              <a:t> de </a:t>
            </a:r>
            <a:r>
              <a:rPr lang="en-US" dirty="0" err="1">
                <a:latin typeface="Calibri"/>
                <a:ea typeface="Calibri"/>
                <a:cs typeface="Calibri"/>
              </a:rPr>
              <a:t>mur</a:t>
            </a:r>
            <a:r>
              <a:rPr lang="en-US" dirty="0">
                <a:latin typeface="Calibri"/>
                <a:ea typeface="Calibri"/>
                <a:cs typeface="Calibri"/>
              </a:rPr>
              <a:t> de led </a:t>
            </a:r>
            <a:r>
              <a:rPr lang="en-US" dirty="0" err="1">
                <a:latin typeface="Calibri"/>
                <a:ea typeface="Calibri"/>
                <a:cs typeface="Calibri"/>
              </a:rPr>
              <a:t>ou</a:t>
            </a:r>
            <a:r>
              <a:rPr lang="en-US" dirty="0">
                <a:latin typeface="Calibri"/>
                <a:ea typeface="Calibri"/>
                <a:cs typeface="Calibri"/>
              </a:rPr>
              <a:t> de </a:t>
            </a:r>
            <a:r>
              <a:rPr lang="en-US" dirty="0" err="1">
                <a:latin typeface="Calibri"/>
                <a:ea typeface="Calibri"/>
                <a:cs typeface="Calibri"/>
              </a:rPr>
              <a:t>présentation</a:t>
            </a:r>
            <a:r>
              <a:rPr lang="en-US" dirty="0">
                <a:latin typeface="Calibri"/>
                <a:ea typeface="Calibri"/>
                <a:cs typeface="Calibri"/>
              </a:rPr>
              <a:t>.</a:t>
            </a:r>
          </a:p>
        </p:txBody>
      </p:sp>
      <p:sp>
        <p:nvSpPr>
          <p:cNvPr id="4" name="Espace réservé du numéro de diapositive 3"/>
          <p:cNvSpPr>
            <a:spLocks noGrp="1"/>
          </p:cNvSpPr>
          <p:nvPr>
            <p:ph type="sldNum" sz="quarter" idx="5"/>
          </p:nvPr>
        </p:nvSpPr>
        <p:spPr/>
        <p:txBody>
          <a:bodyPr/>
          <a:lstStyle/>
          <a:p>
            <a:fld id="{22A7C16C-36DA-44A4-AACC-DB2916092BA3}" type="slidenum">
              <a:rPr lang="en-US" smtClean="0"/>
              <a:t>29</a:t>
            </a:fld>
            <a:endParaRPr lang="en-US"/>
          </a:p>
        </p:txBody>
      </p:sp>
      <p:sp>
        <p:nvSpPr>
          <p:cNvPr id="5" name="Footer Placeholder 4">
            <a:extLst>
              <a:ext uri="{FF2B5EF4-FFF2-40B4-BE49-F238E27FC236}">
                <a16:creationId xmlns:a16="http://schemas.microsoft.com/office/drawing/2014/main" id="{54C7B147-C328-03A6-0472-55CB251DA0FE}"/>
              </a:ext>
            </a:extLst>
          </p:cNvPr>
          <p:cNvSpPr>
            <a:spLocks noGrp="1"/>
          </p:cNvSpPr>
          <p:nvPr>
            <p:ph type="ftr" sz="quarter" idx="4"/>
          </p:nvPr>
        </p:nvSpPr>
        <p:spPr/>
        <p:txBody>
          <a:bodyPr/>
          <a:lstStyle/>
          <a:p>
            <a:r>
              <a:rPr lang="en-US"/>
              <a:t>Présentation Satis 2025 commentée</a:t>
            </a:r>
          </a:p>
        </p:txBody>
      </p:sp>
      <p:sp>
        <p:nvSpPr>
          <p:cNvPr id="6" name="Header Placeholder 5">
            <a:extLst>
              <a:ext uri="{FF2B5EF4-FFF2-40B4-BE49-F238E27FC236}">
                <a16:creationId xmlns:a16="http://schemas.microsoft.com/office/drawing/2014/main" id="{F9BBE018-C734-22D6-E0E5-DD533467C4FE}"/>
              </a:ext>
            </a:extLst>
          </p:cNvPr>
          <p:cNvSpPr>
            <a:spLocks noGrp="1"/>
          </p:cNvSpPr>
          <p:nvPr>
            <p:ph type="hdr" sz="quarter"/>
          </p:nvPr>
        </p:nvSpPr>
        <p:spPr/>
        <p:txBody>
          <a:bodyPr/>
          <a:lstStyle/>
          <a:p>
            <a:r>
              <a:rPr lang="fr-FR"/>
              <a:t>L'IPMX - Le 2110 rendu facile ?</a:t>
            </a:r>
            <a:endParaRPr lang="en-US"/>
          </a:p>
        </p:txBody>
      </p:sp>
    </p:spTree>
    <p:extLst>
      <p:ext uri="{BB962C8B-B14F-4D97-AF65-F5344CB8AC3E}">
        <p14:creationId xmlns:p14="http://schemas.microsoft.com/office/powerpoint/2010/main" val="84464406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2A7C16C-36DA-44A4-AACC-DB2916092BA3}" type="slidenum">
              <a:rPr lang="en-US" smtClean="0"/>
              <a:t>3</a:t>
            </a:fld>
            <a:endParaRPr lang="en-US"/>
          </a:p>
        </p:txBody>
      </p:sp>
      <p:sp>
        <p:nvSpPr>
          <p:cNvPr id="5" name="Footer Placeholder 4">
            <a:extLst>
              <a:ext uri="{FF2B5EF4-FFF2-40B4-BE49-F238E27FC236}">
                <a16:creationId xmlns:a16="http://schemas.microsoft.com/office/drawing/2014/main" id="{C4B62744-F960-CCBD-E118-BC6280A3C402}"/>
              </a:ext>
            </a:extLst>
          </p:cNvPr>
          <p:cNvSpPr>
            <a:spLocks noGrp="1"/>
          </p:cNvSpPr>
          <p:nvPr>
            <p:ph type="ftr" sz="quarter" idx="4"/>
          </p:nvPr>
        </p:nvSpPr>
        <p:spPr/>
        <p:txBody>
          <a:bodyPr/>
          <a:lstStyle/>
          <a:p>
            <a:r>
              <a:rPr lang="en-US"/>
              <a:t>Présentation Satis 2025 commentée</a:t>
            </a:r>
          </a:p>
        </p:txBody>
      </p:sp>
      <p:sp>
        <p:nvSpPr>
          <p:cNvPr id="6" name="Header Placeholder 5">
            <a:extLst>
              <a:ext uri="{FF2B5EF4-FFF2-40B4-BE49-F238E27FC236}">
                <a16:creationId xmlns:a16="http://schemas.microsoft.com/office/drawing/2014/main" id="{13053C4B-F02B-0E11-96DD-C8F9E91FF44D}"/>
              </a:ext>
            </a:extLst>
          </p:cNvPr>
          <p:cNvSpPr>
            <a:spLocks noGrp="1"/>
          </p:cNvSpPr>
          <p:nvPr>
            <p:ph type="hdr" sz="quarter"/>
          </p:nvPr>
        </p:nvSpPr>
        <p:spPr/>
        <p:txBody>
          <a:bodyPr/>
          <a:lstStyle/>
          <a:p>
            <a:r>
              <a:rPr lang="fr-FR"/>
              <a:t>L'IPMX - Le 2110 rendu facile ?</a:t>
            </a:r>
            <a:endParaRPr lang="en-US"/>
          </a:p>
        </p:txBody>
      </p:sp>
    </p:spTree>
    <p:extLst>
      <p:ext uri="{BB962C8B-B14F-4D97-AF65-F5344CB8AC3E}">
        <p14:creationId xmlns:p14="http://schemas.microsoft.com/office/powerpoint/2010/main" val="85984057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en-US" dirty="0">
                <a:latin typeface="Calibri"/>
                <a:ea typeface="Calibri"/>
                <a:cs typeface="Calibri"/>
              </a:rPr>
              <a:t>L'IPMX </a:t>
            </a:r>
            <a:r>
              <a:rPr lang="en-US" dirty="0" err="1">
                <a:latin typeface="Calibri"/>
                <a:ea typeface="Calibri"/>
                <a:cs typeface="Calibri"/>
              </a:rPr>
              <a:t>existe</a:t>
            </a:r>
            <a:r>
              <a:rPr lang="en-US" dirty="0">
                <a:latin typeface="Calibri"/>
                <a:ea typeface="Calibri"/>
                <a:cs typeface="Calibri"/>
              </a:rPr>
              <a:t> </a:t>
            </a:r>
            <a:r>
              <a:rPr lang="en-US" dirty="0" err="1">
                <a:latin typeface="Calibri"/>
                <a:ea typeface="Calibri"/>
                <a:cs typeface="Calibri"/>
              </a:rPr>
              <a:t>aussi</a:t>
            </a:r>
            <a:r>
              <a:rPr lang="en-US" dirty="0">
                <a:latin typeface="Calibri"/>
                <a:ea typeface="Calibri"/>
                <a:cs typeface="Calibri"/>
              </a:rPr>
              <a:t> sous </a:t>
            </a:r>
            <a:r>
              <a:rPr lang="en-US" dirty="0" err="1">
                <a:latin typeface="Calibri"/>
                <a:ea typeface="Calibri"/>
                <a:cs typeface="Calibri"/>
              </a:rPr>
              <a:t>forme</a:t>
            </a:r>
            <a:r>
              <a:rPr lang="en-US" dirty="0">
                <a:latin typeface="Calibri"/>
                <a:ea typeface="Calibri"/>
                <a:cs typeface="Calibri"/>
              </a:rPr>
              <a:t> de </a:t>
            </a:r>
            <a:r>
              <a:rPr lang="en-US" dirty="0" err="1">
                <a:latin typeface="Calibri"/>
                <a:ea typeface="Calibri"/>
                <a:cs typeface="Calibri"/>
              </a:rPr>
              <a:t>logiciel</a:t>
            </a:r>
            <a:r>
              <a:rPr lang="en-US" dirty="0">
                <a:latin typeface="Calibri"/>
                <a:ea typeface="Calibri"/>
                <a:cs typeface="Calibri"/>
              </a:rPr>
              <a:t>, </a:t>
            </a:r>
            <a:r>
              <a:rPr lang="en-US" dirty="0" err="1">
                <a:latin typeface="Calibri"/>
                <a:ea typeface="Calibri"/>
                <a:cs typeface="Calibri"/>
              </a:rPr>
              <a:t>afin</a:t>
            </a:r>
            <a:r>
              <a:rPr lang="en-US" dirty="0">
                <a:latin typeface="Calibri"/>
                <a:ea typeface="Calibri"/>
                <a:cs typeface="Calibri"/>
              </a:rPr>
              <a:t> </a:t>
            </a:r>
            <a:r>
              <a:rPr lang="en-US" dirty="0" err="1">
                <a:latin typeface="Calibri"/>
                <a:ea typeface="Calibri"/>
                <a:cs typeface="Calibri"/>
              </a:rPr>
              <a:t>d'avoir</a:t>
            </a:r>
            <a:r>
              <a:rPr lang="en-US" dirty="0">
                <a:latin typeface="Calibri"/>
                <a:ea typeface="Calibri"/>
                <a:cs typeface="Calibri"/>
              </a:rPr>
              <a:t> </a:t>
            </a:r>
            <a:r>
              <a:rPr lang="en-US" dirty="0" err="1">
                <a:latin typeface="Calibri"/>
                <a:ea typeface="Calibri"/>
                <a:cs typeface="Calibri"/>
              </a:rPr>
              <a:t>une</a:t>
            </a:r>
            <a:r>
              <a:rPr lang="en-US" dirty="0">
                <a:latin typeface="Calibri"/>
                <a:ea typeface="Calibri"/>
                <a:cs typeface="Calibri"/>
              </a:rPr>
              <a:t> carte </a:t>
            </a:r>
            <a:r>
              <a:rPr lang="en-US" dirty="0" err="1">
                <a:latin typeface="Calibri"/>
                <a:ea typeface="Calibri"/>
                <a:cs typeface="Calibri"/>
              </a:rPr>
              <a:t>vidéo</a:t>
            </a:r>
            <a:r>
              <a:rPr lang="en-US" dirty="0">
                <a:latin typeface="Calibri"/>
                <a:ea typeface="Calibri"/>
                <a:cs typeface="Calibri"/>
              </a:rPr>
              <a:t> </a:t>
            </a:r>
            <a:r>
              <a:rPr lang="en-US" dirty="0" err="1">
                <a:latin typeface="Calibri"/>
                <a:ea typeface="Calibri"/>
                <a:cs typeface="Calibri"/>
              </a:rPr>
              <a:t>virtuelle</a:t>
            </a:r>
            <a:r>
              <a:rPr lang="en-US" dirty="0">
                <a:latin typeface="Calibri"/>
                <a:ea typeface="Calibri"/>
                <a:cs typeface="Calibri"/>
              </a:rPr>
              <a:t>. Cela </a:t>
            </a:r>
            <a:r>
              <a:rPr lang="en-US" dirty="0" err="1">
                <a:latin typeface="Calibri"/>
                <a:ea typeface="Calibri"/>
                <a:cs typeface="Calibri"/>
              </a:rPr>
              <a:t>peut</a:t>
            </a:r>
            <a:r>
              <a:rPr lang="en-US" dirty="0">
                <a:latin typeface="Calibri"/>
                <a:ea typeface="Calibri"/>
                <a:cs typeface="Calibri"/>
              </a:rPr>
              <a:t> </a:t>
            </a:r>
            <a:r>
              <a:rPr lang="en-US" dirty="0" err="1">
                <a:latin typeface="Calibri"/>
                <a:ea typeface="Calibri"/>
                <a:cs typeface="Calibri"/>
              </a:rPr>
              <a:t>permettre</a:t>
            </a:r>
            <a:r>
              <a:rPr lang="en-US" dirty="0">
                <a:latin typeface="Calibri"/>
                <a:ea typeface="Calibri"/>
                <a:cs typeface="Calibri"/>
              </a:rPr>
              <a:t> </a:t>
            </a:r>
            <a:r>
              <a:rPr lang="en-US" dirty="0" err="1">
                <a:latin typeface="Calibri"/>
                <a:ea typeface="Calibri"/>
                <a:cs typeface="Calibri"/>
              </a:rPr>
              <a:t>d'avoir</a:t>
            </a:r>
            <a:r>
              <a:rPr lang="en-US" dirty="0">
                <a:latin typeface="Calibri"/>
                <a:ea typeface="Calibri"/>
                <a:cs typeface="Calibri"/>
              </a:rPr>
              <a:t> un second </a:t>
            </a:r>
            <a:r>
              <a:rPr lang="en-US" dirty="0" err="1">
                <a:latin typeface="Calibri"/>
                <a:ea typeface="Calibri"/>
                <a:cs typeface="Calibri"/>
              </a:rPr>
              <a:t>écran</a:t>
            </a:r>
            <a:r>
              <a:rPr lang="en-US" dirty="0">
                <a:latin typeface="Calibri"/>
                <a:ea typeface="Calibri"/>
                <a:cs typeface="Calibri"/>
              </a:rPr>
              <a:t>, et </a:t>
            </a:r>
            <a:r>
              <a:rPr lang="en-US" dirty="0" err="1">
                <a:latin typeface="Calibri"/>
                <a:ea typeface="Calibri"/>
                <a:cs typeface="Calibri"/>
              </a:rPr>
              <a:t>ainsi</a:t>
            </a:r>
            <a:r>
              <a:rPr lang="en-US" dirty="0">
                <a:latin typeface="Calibri"/>
                <a:ea typeface="Calibri"/>
                <a:cs typeface="Calibri"/>
              </a:rPr>
              <a:t> de </a:t>
            </a:r>
            <a:r>
              <a:rPr lang="en-US" dirty="0" err="1">
                <a:latin typeface="Calibri"/>
                <a:ea typeface="Calibri"/>
                <a:cs typeface="Calibri"/>
              </a:rPr>
              <a:t>récupérer</a:t>
            </a:r>
            <a:r>
              <a:rPr lang="en-US" dirty="0">
                <a:latin typeface="Calibri"/>
                <a:ea typeface="Calibri"/>
                <a:cs typeface="Calibri"/>
              </a:rPr>
              <a:t> dans un réseau le </a:t>
            </a:r>
            <a:r>
              <a:rPr lang="en-US" dirty="0" err="1">
                <a:latin typeface="Calibri"/>
                <a:ea typeface="Calibri"/>
                <a:cs typeface="Calibri"/>
              </a:rPr>
              <a:t>contenu</a:t>
            </a:r>
            <a:r>
              <a:rPr lang="en-US" dirty="0">
                <a:latin typeface="Calibri"/>
                <a:ea typeface="Calibri"/>
                <a:cs typeface="Calibri"/>
              </a:rPr>
              <a:t> </a:t>
            </a:r>
            <a:r>
              <a:rPr lang="en-US" dirty="0" err="1">
                <a:latin typeface="Calibri"/>
                <a:ea typeface="Calibri"/>
                <a:cs typeface="Calibri"/>
              </a:rPr>
              <a:t>vidéo</a:t>
            </a:r>
            <a:r>
              <a:rPr lang="en-US" dirty="0">
                <a:latin typeface="Calibri"/>
                <a:ea typeface="Calibri"/>
                <a:cs typeface="Calibri"/>
              </a:rPr>
              <a:t> / audio d'un </a:t>
            </a:r>
            <a:r>
              <a:rPr lang="en-US" dirty="0" err="1">
                <a:latin typeface="Calibri"/>
                <a:ea typeface="Calibri"/>
                <a:cs typeface="Calibri"/>
              </a:rPr>
              <a:t>ordinateur</a:t>
            </a:r>
            <a:r>
              <a:rPr lang="en-US" dirty="0">
                <a:latin typeface="Calibri"/>
                <a:ea typeface="Calibri"/>
                <a:cs typeface="Calibri"/>
              </a:rPr>
              <a:t>.</a:t>
            </a:r>
          </a:p>
        </p:txBody>
      </p:sp>
      <p:sp>
        <p:nvSpPr>
          <p:cNvPr id="4" name="Espace réservé du numéro de diapositive 3"/>
          <p:cNvSpPr>
            <a:spLocks noGrp="1"/>
          </p:cNvSpPr>
          <p:nvPr>
            <p:ph type="sldNum" sz="quarter" idx="5"/>
          </p:nvPr>
        </p:nvSpPr>
        <p:spPr/>
        <p:txBody>
          <a:bodyPr/>
          <a:lstStyle/>
          <a:p>
            <a:fld id="{22A7C16C-36DA-44A4-AACC-DB2916092BA3}" type="slidenum">
              <a:rPr lang="en-US" smtClean="0"/>
              <a:t>30</a:t>
            </a:fld>
            <a:endParaRPr lang="en-US"/>
          </a:p>
        </p:txBody>
      </p:sp>
      <p:sp>
        <p:nvSpPr>
          <p:cNvPr id="5" name="Footer Placeholder 4">
            <a:extLst>
              <a:ext uri="{FF2B5EF4-FFF2-40B4-BE49-F238E27FC236}">
                <a16:creationId xmlns:a16="http://schemas.microsoft.com/office/drawing/2014/main" id="{159058C6-D715-B0FF-5CA4-5E17870182E8}"/>
              </a:ext>
            </a:extLst>
          </p:cNvPr>
          <p:cNvSpPr>
            <a:spLocks noGrp="1"/>
          </p:cNvSpPr>
          <p:nvPr>
            <p:ph type="ftr" sz="quarter" idx="4"/>
          </p:nvPr>
        </p:nvSpPr>
        <p:spPr/>
        <p:txBody>
          <a:bodyPr/>
          <a:lstStyle/>
          <a:p>
            <a:r>
              <a:rPr lang="en-US"/>
              <a:t>Présentation Satis 2025 commentée</a:t>
            </a:r>
          </a:p>
        </p:txBody>
      </p:sp>
      <p:sp>
        <p:nvSpPr>
          <p:cNvPr id="6" name="Header Placeholder 5">
            <a:extLst>
              <a:ext uri="{FF2B5EF4-FFF2-40B4-BE49-F238E27FC236}">
                <a16:creationId xmlns:a16="http://schemas.microsoft.com/office/drawing/2014/main" id="{06FD4637-E0DA-15FD-A8A9-A9134B28444A}"/>
              </a:ext>
            </a:extLst>
          </p:cNvPr>
          <p:cNvSpPr>
            <a:spLocks noGrp="1"/>
          </p:cNvSpPr>
          <p:nvPr>
            <p:ph type="hdr" sz="quarter"/>
          </p:nvPr>
        </p:nvSpPr>
        <p:spPr/>
        <p:txBody>
          <a:bodyPr/>
          <a:lstStyle/>
          <a:p>
            <a:r>
              <a:rPr lang="fr-FR"/>
              <a:t>L'IPMX - Le 2110 rendu facile ?</a:t>
            </a:r>
            <a:endParaRPr lang="en-US"/>
          </a:p>
        </p:txBody>
      </p:sp>
    </p:spTree>
    <p:extLst>
      <p:ext uri="{BB962C8B-B14F-4D97-AF65-F5344CB8AC3E}">
        <p14:creationId xmlns:p14="http://schemas.microsoft.com/office/powerpoint/2010/main" val="104120997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en-US" dirty="0" err="1">
                <a:latin typeface="Calibri"/>
                <a:ea typeface="Calibri"/>
                <a:cs typeface="Calibri"/>
              </a:rPr>
              <a:t>IntoPIX</a:t>
            </a:r>
            <a:r>
              <a:rPr lang="en-US" dirty="0">
                <a:latin typeface="Calibri"/>
                <a:ea typeface="Calibri"/>
                <a:cs typeface="Calibri"/>
              </a:rPr>
              <a:t> montre un </a:t>
            </a:r>
            <a:r>
              <a:rPr lang="en-US" dirty="0" err="1">
                <a:latin typeface="Calibri"/>
                <a:ea typeface="Calibri"/>
                <a:cs typeface="Calibri"/>
              </a:rPr>
              <a:t>exemple</a:t>
            </a:r>
            <a:r>
              <a:rPr lang="en-US" dirty="0">
                <a:latin typeface="Calibri"/>
                <a:ea typeface="Calibri"/>
                <a:cs typeface="Calibri"/>
              </a:rPr>
              <a:t> </a:t>
            </a:r>
            <a:r>
              <a:rPr lang="en-US" dirty="0" err="1">
                <a:latin typeface="Calibri"/>
                <a:ea typeface="Calibri"/>
                <a:cs typeface="Calibri"/>
              </a:rPr>
              <a:t>d'utilisation</a:t>
            </a:r>
            <a:r>
              <a:rPr lang="en-US" dirty="0">
                <a:latin typeface="Calibri"/>
                <a:ea typeface="Calibri"/>
                <a:cs typeface="Calibri"/>
              </a:rPr>
              <a:t> </a:t>
            </a:r>
            <a:r>
              <a:rPr lang="en-US" dirty="0" err="1">
                <a:latin typeface="Calibri"/>
                <a:ea typeface="Calibri"/>
                <a:cs typeface="Calibri"/>
              </a:rPr>
              <a:t>d'IPMX</a:t>
            </a:r>
            <a:r>
              <a:rPr lang="en-US" dirty="0">
                <a:latin typeface="Calibri"/>
                <a:ea typeface="Calibri"/>
                <a:cs typeface="Calibri"/>
              </a:rPr>
              <a:t>. En source, nous </a:t>
            </a:r>
            <a:r>
              <a:rPr lang="en-US" dirty="0" err="1">
                <a:latin typeface="Calibri"/>
                <a:ea typeface="Calibri"/>
                <a:cs typeface="Calibri"/>
              </a:rPr>
              <a:t>avons</a:t>
            </a:r>
            <a:r>
              <a:rPr lang="en-US" dirty="0">
                <a:latin typeface="Calibri"/>
                <a:ea typeface="Calibri"/>
                <a:cs typeface="Calibri"/>
              </a:rPr>
              <a:t> des </a:t>
            </a:r>
            <a:r>
              <a:rPr lang="en-US" dirty="0" err="1">
                <a:latin typeface="Calibri"/>
                <a:ea typeface="Calibri"/>
                <a:cs typeface="Calibri"/>
              </a:rPr>
              <a:t>ordinateurs</a:t>
            </a:r>
            <a:r>
              <a:rPr lang="en-US" dirty="0">
                <a:latin typeface="Calibri"/>
                <a:ea typeface="Calibri"/>
                <a:cs typeface="Calibri"/>
              </a:rPr>
              <a:t> </a:t>
            </a:r>
            <a:r>
              <a:rPr lang="en-US" dirty="0" err="1">
                <a:latin typeface="Calibri"/>
                <a:ea typeface="Calibri"/>
                <a:cs typeface="Calibri"/>
              </a:rPr>
              <a:t>utilisant</a:t>
            </a:r>
            <a:r>
              <a:rPr lang="en-US" dirty="0">
                <a:latin typeface="Calibri"/>
                <a:ea typeface="Calibri"/>
                <a:cs typeface="Calibri"/>
              </a:rPr>
              <a:t> </a:t>
            </a:r>
            <a:r>
              <a:rPr lang="en-US" dirty="0" err="1">
                <a:latin typeface="Calibri"/>
                <a:ea typeface="Calibri"/>
                <a:cs typeface="Calibri"/>
              </a:rPr>
              <a:t>leurs</a:t>
            </a:r>
            <a:r>
              <a:rPr lang="en-US" dirty="0">
                <a:latin typeface="Calibri"/>
                <a:ea typeface="Calibri"/>
                <a:cs typeface="Calibri"/>
              </a:rPr>
              <a:t> </a:t>
            </a:r>
            <a:r>
              <a:rPr lang="en-US" dirty="0" err="1">
                <a:latin typeface="Calibri"/>
                <a:ea typeface="Calibri"/>
                <a:cs typeface="Calibri"/>
              </a:rPr>
              <a:t>logiciels</a:t>
            </a:r>
            <a:r>
              <a:rPr lang="en-US" dirty="0">
                <a:latin typeface="Calibri"/>
                <a:ea typeface="Calibri"/>
                <a:cs typeface="Calibri"/>
              </a:rPr>
              <a:t>, qui </a:t>
            </a:r>
            <a:r>
              <a:rPr lang="en-US" dirty="0" err="1">
                <a:latin typeface="Calibri"/>
                <a:ea typeface="Calibri"/>
                <a:cs typeface="Calibri"/>
              </a:rPr>
              <a:t>permettent</a:t>
            </a:r>
            <a:r>
              <a:rPr lang="en-US" dirty="0">
                <a:latin typeface="Calibri"/>
                <a:ea typeface="Calibri"/>
                <a:cs typeface="Calibri"/>
              </a:rPr>
              <a:t> de faire du JPEG XS, pour </a:t>
            </a:r>
            <a:r>
              <a:rPr lang="en-US" dirty="0" err="1">
                <a:latin typeface="Calibri"/>
                <a:ea typeface="Calibri"/>
                <a:cs typeface="Calibri"/>
              </a:rPr>
              <a:t>avoir</a:t>
            </a:r>
            <a:r>
              <a:rPr lang="en-US" dirty="0">
                <a:latin typeface="Calibri"/>
                <a:ea typeface="Calibri"/>
                <a:cs typeface="Calibri"/>
              </a:rPr>
              <a:t> </a:t>
            </a:r>
            <a:r>
              <a:rPr lang="en-US" dirty="0" err="1">
                <a:latin typeface="Calibri"/>
                <a:ea typeface="Calibri"/>
                <a:cs typeface="Calibri"/>
              </a:rPr>
              <a:t>une</a:t>
            </a:r>
            <a:r>
              <a:rPr lang="en-US" dirty="0">
                <a:latin typeface="Calibri"/>
                <a:ea typeface="Calibri"/>
                <a:cs typeface="Calibri"/>
              </a:rPr>
              <a:t> sortie 4K sur un réseau gigabit. En </a:t>
            </a:r>
            <a:r>
              <a:rPr lang="en-US" dirty="0" err="1">
                <a:latin typeface="Calibri"/>
                <a:ea typeface="Calibri"/>
                <a:cs typeface="Calibri"/>
              </a:rPr>
              <a:t>récepteur</a:t>
            </a:r>
            <a:r>
              <a:rPr lang="en-US" dirty="0">
                <a:latin typeface="Calibri"/>
                <a:ea typeface="Calibri"/>
                <a:cs typeface="Calibri"/>
              </a:rPr>
              <a:t>, des </a:t>
            </a:r>
            <a:r>
              <a:rPr lang="en-US" dirty="0" err="1">
                <a:latin typeface="Calibri"/>
                <a:ea typeface="Calibri"/>
                <a:cs typeface="Calibri"/>
              </a:rPr>
              <a:t>convertisseurs</a:t>
            </a:r>
            <a:r>
              <a:rPr lang="en-US" dirty="0">
                <a:latin typeface="Calibri"/>
                <a:ea typeface="Calibri"/>
                <a:cs typeface="Calibri"/>
              </a:rPr>
              <a:t> IPMX -&gt; HDMI </a:t>
            </a:r>
            <a:r>
              <a:rPr lang="en-US" dirty="0" err="1">
                <a:latin typeface="Calibri"/>
                <a:ea typeface="Calibri"/>
                <a:cs typeface="Calibri"/>
              </a:rPr>
              <a:t>permettent</a:t>
            </a:r>
            <a:r>
              <a:rPr lang="en-US" dirty="0">
                <a:latin typeface="Calibri"/>
                <a:ea typeface="Calibri"/>
                <a:cs typeface="Calibri"/>
              </a:rPr>
              <a:t> </a:t>
            </a:r>
            <a:r>
              <a:rPr lang="en-US" dirty="0" err="1">
                <a:latin typeface="Calibri"/>
                <a:ea typeface="Calibri"/>
                <a:cs typeface="Calibri"/>
              </a:rPr>
              <a:t>l'affichage</a:t>
            </a:r>
            <a:r>
              <a:rPr lang="en-US" dirty="0">
                <a:latin typeface="Calibri"/>
                <a:ea typeface="Calibri"/>
                <a:cs typeface="Calibri"/>
              </a:rPr>
              <a:t>.</a:t>
            </a:r>
          </a:p>
        </p:txBody>
      </p:sp>
      <p:sp>
        <p:nvSpPr>
          <p:cNvPr id="4" name="Espace réservé du numéro de diapositive 3"/>
          <p:cNvSpPr>
            <a:spLocks noGrp="1"/>
          </p:cNvSpPr>
          <p:nvPr>
            <p:ph type="sldNum" sz="quarter" idx="5"/>
          </p:nvPr>
        </p:nvSpPr>
        <p:spPr/>
        <p:txBody>
          <a:bodyPr/>
          <a:lstStyle/>
          <a:p>
            <a:fld id="{22A7C16C-36DA-44A4-AACC-DB2916092BA3}" type="slidenum">
              <a:rPr lang="en-US" smtClean="0"/>
              <a:t>31</a:t>
            </a:fld>
            <a:endParaRPr lang="en-US"/>
          </a:p>
        </p:txBody>
      </p:sp>
      <p:sp>
        <p:nvSpPr>
          <p:cNvPr id="5" name="Footer Placeholder 4">
            <a:extLst>
              <a:ext uri="{FF2B5EF4-FFF2-40B4-BE49-F238E27FC236}">
                <a16:creationId xmlns:a16="http://schemas.microsoft.com/office/drawing/2014/main" id="{42CDC2B7-CF2F-7424-C34B-57E140FD59C1}"/>
              </a:ext>
            </a:extLst>
          </p:cNvPr>
          <p:cNvSpPr>
            <a:spLocks noGrp="1"/>
          </p:cNvSpPr>
          <p:nvPr>
            <p:ph type="ftr" sz="quarter" idx="4"/>
          </p:nvPr>
        </p:nvSpPr>
        <p:spPr/>
        <p:txBody>
          <a:bodyPr/>
          <a:lstStyle/>
          <a:p>
            <a:r>
              <a:rPr lang="en-US"/>
              <a:t>Présentation Satis 2025 commentée</a:t>
            </a:r>
          </a:p>
        </p:txBody>
      </p:sp>
      <p:sp>
        <p:nvSpPr>
          <p:cNvPr id="6" name="Header Placeholder 5">
            <a:extLst>
              <a:ext uri="{FF2B5EF4-FFF2-40B4-BE49-F238E27FC236}">
                <a16:creationId xmlns:a16="http://schemas.microsoft.com/office/drawing/2014/main" id="{7F59861C-7529-7D46-F77C-EA28F0EC4CF1}"/>
              </a:ext>
            </a:extLst>
          </p:cNvPr>
          <p:cNvSpPr>
            <a:spLocks noGrp="1"/>
          </p:cNvSpPr>
          <p:nvPr>
            <p:ph type="hdr" sz="quarter"/>
          </p:nvPr>
        </p:nvSpPr>
        <p:spPr/>
        <p:txBody>
          <a:bodyPr/>
          <a:lstStyle/>
          <a:p>
            <a:r>
              <a:rPr lang="fr-FR"/>
              <a:t>L'IPMX - Le 2110 rendu facile ?</a:t>
            </a:r>
            <a:endParaRPr lang="en-US"/>
          </a:p>
        </p:txBody>
      </p:sp>
    </p:spTree>
    <p:extLst>
      <p:ext uri="{BB962C8B-B14F-4D97-AF65-F5344CB8AC3E}">
        <p14:creationId xmlns:p14="http://schemas.microsoft.com/office/powerpoint/2010/main" val="1069526240"/>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err="1">
                <a:latin typeface="Calibri"/>
                <a:ea typeface="Calibri"/>
                <a:cs typeface="Calibri"/>
              </a:rPr>
              <a:t>Dressons</a:t>
            </a:r>
            <a:r>
              <a:rPr lang="en-US">
                <a:latin typeface="Calibri"/>
                <a:ea typeface="Calibri"/>
                <a:cs typeface="Calibri"/>
              </a:rPr>
              <a:t> </a:t>
            </a:r>
            <a:r>
              <a:rPr lang="en-US" err="1">
                <a:latin typeface="Calibri"/>
                <a:ea typeface="Calibri"/>
                <a:cs typeface="Calibri"/>
              </a:rPr>
              <a:t>maintenant</a:t>
            </a:r>
            <a:r>
              <a:rPr lang="en-US">
                <a:latin typeface="Calibri"/>
                <a:ea typeface="Calibri"/>
                <a:cs typeface="Calibri"/>
              </a:rPr>
              <a:t> </a:t>
            </a:r>
            <a:r>
              <a:rPr lang="en-US" err="1">
                <a:latin typeface="Calibri"/>
                <a:ea typeface="Calibri"/>
                <a:cs typeface="Calibri"/>
              </a:rPr>
              <a:t>une</a:t>
            </a:r>
            <a:r>
              <a:rPr lang="en-US">
                <a:latin typeface="Calibri"/>
                <a:ea typeface="Calibri"/>
                <a:cs typeface="Calibri"/>
              </a:rPr>
              <a:t> </a:t>
            </a:r>
            <a:r>
              <a:rPr lang="en-US" err="1">
                <a:latin typeface="Calibri"/>
                <a:ea typeface="Calibri"/>
                <a:cs typeface="Calibri"/>
              </a:rPr>
              <a:t>liste</a:t>
            </a:r>
            <a:r>
              <a:rPr lang="en-US">
                <a:latin typeface="Calibri"/>
                <a:ea typeface="Calibri"/>
                <a:cs typeface="Calibri"/>
              </a:rPr>
              <a:t>, non exhaustive, des </a:t>
            </a:r>
            <a:r>
              <a:rPr lang="en-US" err="1">
                <a:latin typeface="Calibri"/>
                <a:ea typeface="Calibri"/>
                <a:cs typeface="Calibri"/>
              </a:rPr>
              <a:t>autres</a:t>
            </a:r>
            <a:r>
              <a:rPr lang="en-US">
                <a:latin typeface="Calibri"/>
                <a:ea typeface="Calibri"/>
                <a:cs typeface="Calibri"/>
              </a:rPr>
              <a:t> </a:t>
            </a:r>
            <a:r>
              <a:rPr lang="en-US" err="1">
                <a:latin typeface="Calibri"/>
                <a:ea typeface="Calibri"/>
                <a:cs typeface="Calibri"/>
              </a:rPr>
              <a:t>protocoles</a:t>
            </a:r>
            <a:r>
              <a:rPr lang="en-US">
                <a:latin typeface="Calibri"/>
                <a:ea typeface="Calibri"/>
                <a:cs typeface="Calibri"/>
              </a:rPr>
              <a:t> de </a:t>
            </a:r>
            <a:r>
              <a:rPr lang="en-US" err="1">
                <a:latin typeface="Calibri"/>
                <a:ea typeface="Calibri"/>
                <a:cs typeface="Calibri"/>
              </a:rPr>
              <a:t>transmissoin</a:t>
            </a:r>
            <a:r>
              <a:rPr lang="en-US">
                <a:latin typeface="Calibri"/>
                <a:ea typeface="Calibri"/>
                <a:cs typeface="Calibri"/>
              </a:rPr>
              <a:t> sur IP </a:t>
            </a:r>
            <a:r>
              <a:rPr lang="en-US" err="1">
                <a:latin typeface="Calibri"/>
                <a:ea typeface="Calibri"/>
                <a:cs typeface="Calibri"/>
              </a:rPr>
              <a:t>existant</a:t>
            </a:r>
            <a:r>
              <a:rPr lang="en-US">
                <a:latin typeface="Calibri"/>
                <a:ea typeface="Calibri"/>
                <a:cs typeface="Calibri"/>
              </a:rPr>
              <a:t> sur le </a:t>
            </a:r>
            <a:r>
              <a:rPr lang="en-US" err="1">
                <a:latin typeface="Calibri"/>
                <a:ea typeface="Calibri"/>
                <a:cs typeface="Calibri"/>
              </a:rPr>
              <a:t>marché</a:t>
            </a:r>
            <a:r>
              <a:rPr lang="en-US">
                <a:latin typeface="Calibri"/>
                <a:ea typeface="Calibri"/>
                <a:cs typeface="Calibri"/>
              </a:rPr>
              <a:t>. IPMX </a:t>
            </a:r>
            <a:r>
              <a:rPr lang="en-US" err="1">
                <a:latin typeface="Calibri"/>
                <a:ea typeface="Calibri"/>
                <a:cs typeface="Calibri"/>
              </a:rPr>
              <a:t>peut</a:t>
            </a:r>
            <a:r>
              <a:rPr lang="en-US">
                <a:latin typeface="Calibri"/>
                <a:ea typeface="Calibri"/>
                <a:cs typeface="Calibri"/>
              </a:rPr>
              <a:t>, </a:t>
            </a:r>
            <a:r>
              <a:rPr lang="en-US" err="1">
                <a:latin typeface="Calibri"/>
                <a:ea typeface="Calibri"/>
                <a:cs typeface="Calibri"/>
              </a:rPr>
              <a:t>en</a:t>
            </a:r>
            <a:r>
              <a:rPr lang="en-US">
                <a:latin typeface="Calibri"/>
                <a:ea typeface="Calibri"/>
                <a:cs typeface="Calibri"/>
              </a:rPr>
              <a:t> </a:t>
            </a:r>
            <a:r>
              <a:rPr lang="en-US" err="1">
                <a:latin typeface="Calibri"/>
                <a:ea typeface="Calibri"/>
                <a:cs typeface="Calibri"/>
              </a:rPr>
              <a:t>effet</a:t>
            </a:r>
            <a:r>
              <a:rPr lang="en-US">
                <a:latin typeface="Calibri"/>
                <a:ea typeface="Calibri"/>
                <a:cs typeface="Calibri"/>
              </a:rPr>
              <a:t>, ne pas </a:t>
            </a:r>
            <a:r>
              <a:rPr lang="en-US" err="1">
                <a:latin typeface="Calibri"/>
                <a:ea typeface="Calibri"/>
                <a:cs typeface="Calibri"/>
              </a:rPr>
              <a:t>répondre</a:t>
            </a:r>
            <a:r>
              <a:rPr lang="en-US">
                <a:latin typeface="Calibri"/>
                <a:ea typeface="Calibri"/>
                <a:cs typeface="Calibri"/>
              </a:rPr>
              <a:t> à </a:t>
            </a:r>
            <a:r>
              <a:rPr lang="en-US" err="1">
                <a:latin typeface="Calibri"/>
                <a:ea typeface="Calibri"/>
                <a:cs typeface="Calibri"/>
              </a:rPr>
              <a:t>tous</a:t>
            </a:r>
            <a:r>
              <a:rPr lang="en-US">
                <a:latin typeface="Calibri"/>
                <a:ea typeface="Calibri"/>
                <a:cs typeface="Calibri"/>
              </a:rPr>
              <a:t> les </a:t>
            </a:r>
            <a:r>
              <a:rPr lang="en-US" err="1">
                <a:latin typeface="Calibri"/>
                <a:ea typeface="Calibri"/>
                <a:cs typeface="Calibri"/>
              </a:rPr>
              <a:t>cas</a:t>
            </a:r>
            <a:r>
              <a:rPr lang="en-US">
                <a:latin typeface="Calibri"/>
                <a:ea typeface="Calibri"/>
                <a:cs typeface="Calibri"/>
              </a:rPr>
              <a:t> </a:t>
            </a:r>
            <a:r>
              <a:rPr lang="en-US" err="1">
                <a:latin typeface="Calibri"/>
                <a:ea typeface="Calibri"/>
                <a:cs typeface="Calibri"/>
              </a:rPr>
              <a:t>d'usage</a:t>
            </a:r>
            <a:r>
              <a:rPr lang="en-US">
                <a:latin typeface="Calibri"/>
                <a:ea typeface="Calibri"/>
                <a:cs typeface="Calibri"/>
              </a:rPr>
              <a:t>. Il est important </a:t>
            </a:r>
            <a:r>
              <a:rPr lang="en-US" err="1">
                <a:latin typeface="Calibri"/>
                <a:ea typeface="Calibri"/>
                <a:cs typeface="Calibri"/>
              </a:rPr>
              <a:t>d'avoir</a:t>
            </a:r>
            <a:r>
              <a:rPr lang="en-US">
                <a:latin typeface="Calibri"/>
                <a:ea typeface="Calibri"/>
                <a:cs typeface="Calibri"/>
              </a:rPr>
              <a:t> </a:t>
            </a:r>
            <a:r>
              <a:rPr lang="en-US" err="1">
                <a:latin typeface="Calibri"/>
                <a:ea typeface="Calibri"/>
                <a:cs typeface="Calibri"/>
              </a:rPr>
              <a:t>en</a:t>
            </a:r>
            <a:r>
              <a:rPr lang="en-US">
                <a:latin typeface="Calibri"/>
                <a:ea typeface="Calibri"/>
                <a:cs typeface="Calibri"/>
              </a:rPr>
              <a:t> </a:t>
            </a:r>
            <a:r>
              <a:rPr lang="en-US" err="1">
                <a:latin typeface="Calibri"/>
                <a:ea typeface="Calibri"/>
                <a:cs typeface="Calibri"/>
              </a:rPr>
              <a:t>vue</a:t>
            </a:r>
            <a:r>
              <a:rPr lang="en-US">
                <a:latin typeface="Calibri"/>
                <a:ea typeface="Calibri"/>
                <a:cs typeface="Calibri"/>
              </a:rPr>
              <a:t> les </a:t>
            </a:r>
            <a:r>
              <a:rPr lang="en-US" err="1">
                <a:latin typeface="Calibri"/>
                <a:ea typeface="Calibri"/>
                <a:cs typeface="Calibri"/>
              </a:rPr>
              <a:t>autres</a:t>
            </a:r>
            <a:r>
              <a:rPr lang="en-US">
                <a:latin typeface="Calibri"/>
                <a:ea typeface="Calibri"/>
                <a:cs typeface="Calibri"/>
              </a:rPr>
              <a:t> </a:t>
            </a:r>
            <a:r>
              <a:rPr lang="en-US" err="1">
                <a:latin typeface="Calibri"/>
                <a:ea typeface="Calibri"/>
                <a:cs typeface="Calibri"/>
              </a:rPr>
              <a:t>protocoles</a:t>
            </a:r>
            <a:r>
              <a:rPr lang="en-US">
                <a:latin typeface="Calibri"/>
                <a:ea typeface="Calibri"/>
                <a:cs typeface="Calibri"/>
              </a:rPr>
              <a:t> plus </a:t>
            </a:r>
            <a:r>
              <a:rPr lang="en-US" err="1">
                <a:latin typeface="Calibri"/>
                <a:ea typeface="Calibri"/>
                <a:cs typeface="Calibri"/>
              </a:rPr>
              <a:t>ou</a:t>
            </a:r>
            <a:r>
              <a:rPr lang="en-US">
                <a:latin typeface="Calibri"/>
                <a:ea typeface="Calibri"/>
                <a:cs typeface="Calibri"/>
              </a:rPr>
              <a:t> </a:t>
            </a:r>
            <a:r>
              <a:rPr lang="en-US" err="1">
                <a:latin typeface="Calibri"/>
                <a:ea typeface="Calibri"/>
                <a:cs typeface="Calibri"/>
              </a:rPr>
              <a:t>moins</a:t>
            </a:r>
            <a:r>
              <a:rPr lang="en-US">
                <a:latin typeface="Calibri"/>
                <a:ea typeface="Calibri"/>
                <a:cs typeface="Calibri"/>
              </a:rPr>
              <a:t> </a:t>
            </a:r>
            <a:r>
              <a:rPr lang="en-US" err="1">
                <a:latin typeface="Calibri"/>
                <a:ea typeface="Calibri"/>
                <a:cs typeface="Calibri"/>
              </a:rPr>
              <a:t>en</a:t>
            </a:r>
            <a:r>
              <a:rPr lang="en-US">
                <a:latin typeface="Calibri"/>
                <a:ea typeface="Calibri"/>
                <a:cs typeface="Calibri"/>
              </a:rPr>
              <a:t> vogue en ce moment. </a:t>
            </a:r>
          </a:p>
        </p:txBody>
      </p:sp>
      <p:sp>
        <p:nvSpPr>
          <p:cNvPr id="4" name="Slide Number Placeholder 3"/>
          <p:cNvSpPr>
            <a:spLocks noGrp="1"/>
          </p:cNvSpPr>
          <p:nvPr>
            <p:ph type="sldNum" sz="quarter" idx="5"/>
          </p:nvPr>
        </p:nvSpPr>
        <p:spPr/>
        <p:txBody>
          <a:bodyPr/>
          <a:lstStyle/>
          <a:p>
            <a:fld id="{22A7C16C-36DA-44A4-AACC-DB2916092BA3}" type="slidenum">
              <a:rPr lang="en-US" smtClean="0"/>
              <a:t>32</a:t>
            </a:fld>
            <a:endParaRPr lang="en-US"/>
          </a:p>
        </p:txBody>
      </p:sp>
      <p:sp>
        <p:nvSpPr>
          <p:cNvPr id="5" name="Footer Placeholder 4">
            <a:extLst>
              <a:ext uri="{FF2B5EF4-FFF2-40B4-BE49-F238E27FC236}">
                <a16:creationId xmlns:a16="http://schemas.microsoft.com/office/drawing/2014/main" id="{0196B2AE-D8EF-E002-6A81-89A266858335}"/>
              </a:ext>
            </a:extLst>
          </p:cNvPr>
          <p:cNvSpPr>
            <a:spLocks noGrp="1"/>
          </p:cNvSpPr>
          <p:nvPr>
            <p:ph type="ftr" sz="quarter" idx="4"/>
          </p:nvPr>
        </p:nvSpPr>
        <p:spPr/>
        <p:txBody>
          <a:bodyPr/>
          <a:lstStyle/>
          <a:p>
            <a:r>
              <a:rPr lang="en-US"/>
              <a:t>Présentation Satis 2025 commentée</a:t>
            </a:r>
          </a:p>
        </p:txBody>
      </p:sp>
      <p:sp>
        <p:nvSpPr>
          <p:cNvPr id="6" name="Header Placeholder 5">
            <a:extLst>
              <a:ext uri="{FF2B5EF4-FFF2-40B4-BE49-F238E27FC236}">
                <a16:creationId xmlns:a16="http://schemas.microsoft.com/office/drawing/2014/main" id="{031A5828-34EB-7FF0-5458-3B7646A40857}"/>
              </a:ext>
            </a:extLst>
          </p:cNvPr>
          <p:cNvSpPr>
            <a:spLocks noGrp="1"/>
          </p:cNvSpPr>
          <p:nvPr>
            <p:ph type="hdr" sz="quarter"/>
          </p:nvPr>
        </p:nvSpPr>
        <p:spPr/>
        <p:txBody>
          <a:bodyPr/>
          <a:lstStyle/>
          <a:p>
            <a:r>
              <a:rPr lang="fr-FR"/>
              <a:t>L'IPMX - Le 2110 rendu facile ?</a:t>
            </a:r>
            <a:endParaRPr lang="en-US"/>
          </a:p>
        </p:txBody>
      </p:sp>
    </p:spTree>
    <p:extLst>
      <p:ext uri="{BB962C8B-B14F-4D97-AF65-F5344CB8AC3E}">
        <p14:creationId xmlns:p14="http://schemas.microsoft.com/office/powerpoint/2010/main" val="21237006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atin typeface="Calibri"/>
                <a:ea typeface="Calibri"/>
                <a:cs typeface="Calibri"/>
              </a:rPr>
              <a:t>Network Device Interface est un </a:t>
            </a:r>
            <a:r>
              <a:rPr lang="en-US" err="1">
                <a:latin typeface="Calibri"/>
                <a:ea typeface="Calibri"/>
                <a:cs typeface="Calibri"/>
              </a:rPr>
              <a:t>protocole</a:t>
            </a:r>
            <a:r>
              <a:rPr lang="en-US">
                <a:latin typeface="Calibri"/>
                <a:ea typeface="Calibri"/>
                <a:cs typeface="Calibri"/>
              </a:rPr>
              <a:t> très </a:t>
            </a:r>
            <a:r>
              <a:rPr lang="en-US" err="1">
                <a:latin typeface="Calibri"/>
                <a:ea typeface="Calibri"/>
                <a:cs typeface="Calibri"/>
              </a:rPr>
              <a:t>répandu</a:t>
            </a:r>
            <a:r>
              <a:rPr lang="en-US">
                <a:latin typeface="Calibri"/>
                <a:ea typeface="Calibri"/>
                <a:cs typeface="Calibri"/>
              </a:rPr>
              <a:t> sur le </a:t>
            </a:r>
            <a:r>
              <a:rPr lang="en-US" err="1">
                <a:latin typeface="Calibri"/>
                <a:ea typeface="Calibri"/>
                <a:cs typeface="Calibri"/>
              </a:rPr>
              <a:t>marché</a:t>
            </a:r>
            <a:r>
              <a:rPr lang="en-US">
                <a:latin typeface="Calibri"/>
                <a:ea typeface="Calibri"/>
                <a:cs typeface="Calibri"/>
              </a:rPr>
              <a:t> </a:t>
            </a:r>
            <a:r>
              <a:rPr lang="en-US" err="1">
                <a:latin typeface="Calibri"/>
                <a:ea typeface="Calibri"/>
                <a:cs typeface="Calibri"/>
              </a:rPr>
              <a:t>ProAV</a:t>
            </a:r>
            <a:r>
              <a:rPr lang="en-US">
                <a:latin typeface="Calibri"/>
                <a:ea typeface="Calibri"/>
                <a:cs typeface="Calibri"/>
              </a:rPr>
              <a:t> </a:t>
            </a:r>
            <a:r>
              <a:rPr lang="en-US" err="1">
                <a:latin typeface="Calibri"/>
                <a:ea typeface="Calibri"/>
                <a:cs typeface="Calibri"/>
              </a:rPr>
              <a:t>mais</a:t>
            </a:r>
            <a:r>
              <a:rPr lang="en-US">
                <a:latin typeface="Calibri"/>
                <a:ea typeface="Calibri"/>
                <a:cs typeface="Calibri"/>
              </a:rPr>
              <a:t> </a:t>
            </a:r>
            <a:r>
              <a:rPr lang="en-US" err="1">
                <a:latin typeface="Calibri"/>
                <a:ea typeface="Calibri"/>
                <a:cs typeface="Calibri"/>
              </a:rPr>
              <a:t>également</a:t>
            </a:r>
            <a:r>
              <a:rPr lang="en-US">
                <a:latin typeface="Calibri"/>
                <a:ea typeface="Calibri"/>
                <a:cs typeface="Calibri"/>
              </a:rPr>
              <a:t> sur le </a:t>
            </a:r>
            <a:r>
              <a:rPr lang="en-US" err="1">
                <a:latin typeface="Calibri"/>
                <a:ea typeface="Calibri"/>
                <a:cs typeface="Calibri"/>
              </a:rPr>
              <a:t>marché</a:t>
            </a:r>
            <a:r>
              <a:rPr lang="en-US">
                <a:latin typeface="Calibri"/>
                <a:ea typeface="Calibri"/>
                <a:cs typeface="Calibri"/>
              </a:rPr>
              <a:t> broadcast car il est </a:t>
            </a:r>
            <a:r>
              <a:rPr lang="en-US" err="1">
                <a:latin typeface="Calibri"/>
                <a:ea typeface="Calibri"/>
                <a:cs typeface="Calibri"/>
              </a:rPr>
              <a:t>relativement</a:t>
            </a:r>
            <a:r>
              <a:rPr lang="en-US">
                <a:latin typeface="Calibri"/>
                <a:ea typeface="Calibri"/>
                <a:cs typeface="Calibri"/>
              </a:rPr>
              <a:t> simple à </a:t>
            </a:r>
            <a:r>
              <a:rPr lang="en-US" err="1">
                <a:latin typeface="Calibri"/>
                <a:ea typeface="Calibri"/>
                <a:cs typeface="Calibri"/>
              </a:rPr>
              <a:t>mettre</a:t>
            </a:r>
            <a:r>
              <a:rPr lang="en-US">
                <a:latin typeface="Calibri"/>
                <a:ea typeface="Calibri"/>
                <a:cs typeface="Calibri"/>
              </a:rPr>
              <a:t> </a:t>
            </a:r>
            <a:r>
              <a:rPr lang="en-US" err="1">
                <a:latin typeface="Calibri"/>
                <a:ea typeface="Calibri"/>
                <a:cs typeface="Calibri"/>
              </a:rPr>
              <a:t>en</a:t>
            </a:r>
            <a:r>
              <a:rPr lang="en-US">
                <a:latin typeface="Calibri"/>
                <a:ea typeface="Calibri"/>
                <a:cs typeface="Calibri"/>
              </a:rPr>
              <a:t> place. En version 6 (sortie </a:t>
            </a:r>
            <a:r>
              <a:rPr lang="en-US" err="1">
                <a:latin typeface="Calibri"/>
                <a:ea typeface="Calibri"/>
                <a:cs typeface="Calibri"/>
              </a:rPr>
              <a:t>en</a:t>
            </a:r>
            <a:r>
              <a:rPr lang="en-US">
                <a:latin typeface="Calibri"/>
                <a:ea typeface="Calibri"/>
                <a:cs typeface="Calibri"/>
              </a:rPr>
              <a:t> 2024), le </a:t>
            </a:r>
            <a:r>
              <a:rPr lang="en-US" err="1">
                <a:latin typeface="Calibri"/>
                <a:ea typeface="Calibri"/>
                <a:cs typeface="Calibri"/>
              </a:rPr>
              <a:t>protocole</a:t>
            </a:r>
            <a:r>
              <a:rPr lang="en-US">
                <a:latin typeface="Calibri"/>
                <a:ea typeface="Calibri"/>
                <a:cs typeface="Calibri"/>
              </a:rPr>
              <a:t> propose le transport des </a:t>
            </a:r>
            <a:r>
              <a:rPr lang="en-US" err="1">
                <a:latin typeface="Calibri"/>
                <a:ea typeface="Calibri"/>
                <a:cs typeface="Calibri"/>
              </a:rPr>
              <a:t>métadonnées</a:t>
            </a:r>
            <a:r>
              <a:rPr lang="en-US">
                <a:latin typeface="Calibri"/>
                <a:ea typeface="Calibri"/>
                <a:cs typeface="Calibri"/>
              </a:rPr>
              <a:t> </a:t>
            </a:r>
            <a:r>
              <a:rPr lang="en-US" err="1">
                <a:latin typeface="Calibri"/>
                <a:ea typeface="Calibri"/>
                <a:cs typeface="Calibri"/>
              </a:rPr>
              <a:t>propres</a:t>
            </a:r>
            <a:r>
              <a:rPr lang="en-US">
                <a:latin typeface="Calibri"/>
                <a:ea typeface="Calibri"/>
                <a:cs typeface="Calibri"/>
              </a:rPr>
              <a:t> au HDR et des </a:t>
            </a:r>
            <a:r>
              <a:rPr lang="en-US" err="1">
                <a:latin typeface="Calibri"/>
                <a:ea typeface="Calibri"/>
                <a:cs typeface="Calibri"/>
              </a:rPr>
              <a:t>algorythmes</a:t>
            </a:r>
            <a:r>
              <a:rPr lang="en-US">
                <a:latin typeface="Calibri"/>
                <a:ea typeface="Calibri"/>
                <a:cs typeface="Calibri"/>
              </a:rPr>
              <a:t> de compression </a:t>
            </a:r>
            <a:r>
              <a:rPr lang="en-US" err="1">
                <a:latin typeface="Calibri"/>
                <a:ea typeface="Calibri"/>
                <a:cs typeface="Calibri"/>
              </a:rPr>
              <a:t>efficaces</a:t>
            </a:r>
            <a:r>
              <a:rPr lang="en-US">
                <a:latin typeface="Calibri"/>
                <a:ea typeface="Calibri"/>
                <a:cs typeface="Calibri"/>
              </a:rPr>
              <a:t>. </a:t>
            </a:r>
            <a:r>
              <a:rPr lang="en-US" err="1">
                <a:latin typeface="Calibri"/>
                <a:ea typeface="Calibri"/>
                <a:cs typeface="Calibri"/>
              </a:rPr>
              <a:t>Cependant</a:t>
            </a:r>
            <a:r>
              <a:rPr lang="en-US">
                <a:latin typeface="Calibri"/>
                <a:ea typeface="Calibri"/>
                <a:cs typeface="Calibri"/>
              </a:rPr>
              <a:t>, </a:t>
            </a:r>
            <a:r>
              <a:rPr lang="en-US" err="1">
                <a:latin typeface="Calibri"/>
                <a:ea typeface="Calibri"/>
                <a:cs typeface="Calibri"/>
              </a:rPr>
              <a:t>étant</a:t>
            </a:r>
            <a:r>
              <a:rPr lang="en-US">
                <a:latin typeface="Calibri"/>
                <a:ea typeface="Calibri"/>
                <a:cs typeface="Calibri"/>
              </a:rPr>
              <a:t> un </a:t>
            </a:r>
            <a:r>
              <a:rPr lang="en-US" err="1">
                <a:latin typeface="Calibri"/>
                <a:ea typeface="Calibri"/>
                <a:cs typeface="Calibri"/>
              </a:rPr>
              <a:t>protocole</a:t>
            </a:r>
            <a:r>
              <a:rPr lang="en-US">
                <a:latin typeface="Calibri"/>
                <a:ea typeface="Calibri"/>
                <a:cs typeface="Calibri"/>
              </a:rPr>
              <a:t> propriétaire, </a:t>
            </a:r>
            <a:r>
              <a:rPr lang="en-US" err="1">
                <a:latin typeface="Calibri"/>
                <a:ea typeface="Calibri"/>
                <a:cs typeface="Calibri"/>
              </a:rPr>
              <a:t>l'accès</a:t>
            </a:r>
            <a:r>
              <a:rPr lang="en-US">
                <a:latin typeface="Calibri"/>
                <a:ea typeface="Calibri"/>
                <a:cs typeface="Calibri"/>
              </a:rPr>
              <a:t> à </a:t>
            </a:r>
            <a:r>
              <a:rPr lang="en-US" err="1">
                <a:latin typeface="Calibri"/>
                <a:ea typeface="Calibri"/>
                <a:cs typeface="Calibri"/>
              </a:rPr>
              <a:t>une</a:t>
            </a:r>
            <a:r>
              <a:rPr lang="en-US">
                <a:latin typeface="Calibri"/>
                <a:ea typeface="Calibri"/>
                <a:cs typeface="Calibri"/>
              </a:rPr>
              <a:t> documentation </a:t>
            </a:r>
            <a:r>
              <a:rPr lang="en-US" err="1">
                <a:latin typeface="Calibri"/>
                <a:ea typeface="Calibri"/>
                <a:cs typeface="Calibri"/>
              </a:rPr>
              <a:t>complète</a:t>
            </a:r>
            <a:r>
              <a:rPr lang="en-US">
                <a:latin typeface="Calibri"/>
                <a:ea typeface="Calibri"/>
                <a:cs typeface="Calibri"/>
              </a:rPr>
              <a:t> du </a:t>
            </a:r>
            <a:r>
              <a:rPr lang="en-US" err="1">
                <a:latin typeface="Calibri"/>
                <a:ea typeface="Calibri"/>
                <a:cs typeface="Calibri"/>
              </a:rPr>
              <a:t>protocole</a:t>
            </a:r>
            <a:r>
              <a:rPr lang="en-US">
                <a:latin typeface="Calibri"/>
                <a:ea typeface="Calibri"/>
                <a:cs typeface="Calibri"/>
              </a:rPr>
              <a:t> </a:t>
            </a:r>
            <a:r>
              <a:rPr lang="en-US" err="1">
                <a:latin typeface="Calibri"/>
                <a:ea typeface="Calibri"/>
                <a:cs typeface="Calibri"/>
              </a:rPr>
              <a:t>n'est</a:t>
            </a:r>
            <a:r>
              <a:rPr lang="en-US">
                <a:latin typeface="Calibri"/>
                <a:ea typeface="Calibri"/>
                <a:cs typeface="Calibri"/>
              </a:rPr>
              <a:t> pas possible. Cela </a:t>
            </a:r>
            <a:r>
              <a:rPr lang="en-US" err="1">
                <a:latin typeface="Calibri"/>
                <a:ea typeface="Calibri"/>
                <a:cs typeface="Calibri"/>
              </a:rPr>
              <a:t>n'est</a:t>
            </a:r>
            <a:r>
              <a:rPr lang="en-US">
                <a:latin typeface="Calibri"/>
                <a:ea typeface="Calibri"/>
                <a:cs typeface="Calibri"/>
              </a:rPr>
              <a:t> pas </a:t>
            </a:r>
            <a:r>
              <a:rPr lang="en-US" err="1">
                <a:latin typeface="Calibri"/>
                <a:ea typeface="Calibri"/>
                <a:cs typeface="Calibri"/>
              </a:rPr>
              <a:t>forcément</a:t>
            </a:r>
            <a:r>
              <a:rPr lang="en-US">
                <a:latin typeface="Calibri"/>
                <a:ea typeface="Calibri"/>
                <a:cs typeface="Calibri"/>
              </a:rPr>
              <a:t> un </a:t>
            </a:r>
            <a:r>
              <a:rPr lang="en-US" err="1">
                <a:latin typeface="Calibri"/>
                <a:ea typeface="Calibri"/>
                <a:cs typeface="Calibri"/>
              </a:rPr>
              <a:t>problème</a:t>
            </a:r>
            <a:r>
              <a:rPr lang="en-US">
                <a:latin typeface="Calibri"/>
                <a:ea typeface="Calibri"/>
                <a:cs typeface="Calibri"/>
              </a:rPr>
              <a:t> dans des infrastructures peu </a:t>
            </a:r>
            <a:r>
              <a:rPr lang="en-US" err="1">
                <a:latin typeface="Calibri"/>
                <a:ea typeface="Calibri"/>
                <a:cs typeface="Calibri"/>
              </a:rPr>
              <a:t>exigeantes</a:t>
            </a:r>
            <a:r>
              <a:rPr lang="en-US">
                <a:latin typeface="Calibri"/>
                <a:ea typeface="Calibri"/>
                <a:cs typeface="Calibri"/>
              </a:rPr>
              <a:t>, </a:t>
            </a:r>
            <a:r>
              <a:rPr lang="en-US" err="1">
                <a:latin typeface="Calibri"/>
                <a:ea typeface="Calibri"/>
                <a:cs typeface="Calibri"/>
              </a:rPr>
              <a:t>mais</a:t>
            </a:r>
            <a:r>
              <a:rPr lang="en-US">
                <a:latin typeface="Calibri"/>
                <a:ea typeface="Calibri"/>
                <a:cs typeface="Calibri"/>
              </a:rPr>
              <a:t> </a:t>
            </a:r>
            <a:r>
              <a:rPr lang="en-US" err="1">
                <a:latin typeface="Calibri"/>
                <a:ea typeface="Calibri"/>
                <a:cs typeface="Calibri"/>
              </a:rPr>
              <a:t>ça</a:t>
            </a:r>
            <a:r>
              <a:rPr lang="en-US">
                <a:latin typeface="Calibri"/>
                <a:ea typeface="Calibri"/>
                <a:cs typeface="Calibri"/>
              </a:rPr>
              <a:t> le </a:t>
            </a:r>
            <a:r>
              <a:rPr lang="en-US" err="1">
                <a:latin typeface="Calibri"/>
                <a:ea typeface="Calibri"/>
                <a:cs typeface="Calibri"/>
              </a:rPr>
              <a:t>devient</a:t>
            </a:r>
            <a:r>
              <a:rPr lang="en-US">
                <a:latin typeface="Calibri"/>
                <a:ea typeface="Calibri"/>
                <a:cs typeface="Calibri"/>
              </a:rPr>
              <a:t> </a:t>
            </a:r>
            <a:r>
              <a:rPr lang="en-US" err="1">
                <a:latin typeface="Calibri"/>
                <a:ea typeface="Calibri"/>
                <a:cs typeface="Calibri"/>
              </a:rPr>
              <a:t>lorsqu'il</a:t>
            </a:r>
            <a:r>
              <a:rPr lang="en-US">
                <a:latin typeface="Calibri"/>
                <a:ea typeface="Calibri"/>
                <a:cs typeface="Calibri"/>
              </a:rPr>
              <a:t> est </a:t>
            </a:r>
            <a:r>
              <a:rPr lang="en-US" err="1">
                <a:latin typeface="Calibri"/>
                <a:ea typeface="Calibri"/>
                <a:cs typeface="Calibri"/>
              </a:rPr>
              <a:t>nécessaire</a:t>
            </a:r>
            <a:r>
              <a:rPr lang="en-US">
                <a:latin typeface="Calibri"/>
                <a:ea typeface="Calibri"/>
                <a:cs typeface="Calibri"/>
              </a:rPr>
              <a:t> de </a:t>
            </a:r>
            <a:r>
              <a:rPr lang="en-US" err="1">
                <a:latin typeface="Calibri"/>
                <a:ea typeface="Calibri"/>
                <a:cs typeface="Calibri"/>
              </a:rPr>
              <a:t>maîtriser</a:t>
            </a:r>
            <a:r>
              <a:rPr lang="en-US">
                <a:latin typeface="Calibri"/>
                <a:ea typeface="Calibri"/>
                <a:cs typeface="Calibri"/>
              </a:rPr>
              <a:t> la </a:t>
            </a:r>
            <a:r>
              <a:rPr lang="en-US" err="1">
                <a:latin typeface="Calibri"/>
                <a:ea typeface="Calibri"/>
                <a:cs typeface="Calibri"/>
              </a:rPr>
              <a:t>chaîne</a:t>
            </a:r>
            <a:r>
              <a:rPr lang="en-US">
                <a:latin typeface="Calibri"/>
                <a:ea typeface="Calibri"/>
                <a:cs typeface="Calibri"/>
              </a:rPr>
              <a:t> de transport à la perfection. On </a:t>
            </a:r>
            <a:r>
              <a:rPr lang="en-US" err="1">
                <a:latin typeface="Calibri"/>
                <a:ea typeface="Calibri"/>
                <a:cs typeface="Calibri"/>
              </a:rPr>
              <a:t>peut</a:t>
            </a:r>
            <a:r>
              <a:rPr lang="en-US">
                <a:latin typeface="Calibri"/>
                <a:ea typeface="Calibri"/>
                <a:cs typeface="Calibri"/>
              </a:rPr>
              <a:t> </a:t>
            </a:r>
            <a:r>
              <a:rPr lang="en-US" err="1">
                <a:latin typeface="Calibri"/>
                <a:ea typeface="Calibri"/>
                <a:cs typeface="Calibri"/>
              </a:rPr>
              <a:t>également</a:t>
            </a:r>
            <a:r>
              <a:rPr lang="en-US">
                <a:latin typeface="Calibri"/>
                <a:ea typeface="Calibri"/>
                <a:cs typeface="Calibri"/>
              </a:rPr>
              <a:t> noter un (très) </a:t>
            </a:r>
            <a:r>
              <a:rPr lang="en-US" err="1">
                <a:latin typeface="Calibri"/>
                <a:ea typeface="Calibri"/>
                <a:cs typeface="Calibri"/>
              </a:rPr>
              <a:t>léger</a:t>
            </a:r>
            <a:r>
              <a:rPr lang="en-US">
                <a:latin typeface="Calibri"/>
                <a:ea typeface="Calibri"/>
                <a:cs typeface="Calibri"/>
              </a:rPr>
              <a:t> </a:t>
            </a:r>
            <a:r>
              <a:rPr lang="en-US" err="1">
                <a:latin typeface="Calibri"/>
                <a:ea typeface="Calibri"/>
                <a:cs typeface="Calibri"/>
              </a:rPr>
              <a:t>déclin</a:t>
            </a:r>
            <a:r>
              <a:rPr lang="en-US">
                <a:latin typeface="Calibri"/>
                <a:ea typeface="Calibri"/>
                <a:cs typeface="Calibri"/>
              </a:rPr>
              <a:t> de NDI </a:t>
            </a:r>
            <a:r>
              <a:rPr lang="en-US" err="1">
                <a:latin typeface="Calibri"/>
                <a:ea typeface="Calibri"/>
                <a:cs typeface="Calibri"/>
              </a:rPr>
              <a:t>aujourd'hui</a:t>
            </a:r>
            <a:r>
              <a:rPr lang="en-US">
                <a:latin typeface="Calibri"/>
                <a:ea typeface="Calibri"/>
                <a:cs typeface="Calibri"/>
              </a:rPr>
              <a:t>. </a:t>
            </a:r>
          </a:p>
        </p:txBody>
      </p:sp>
      <p:sp>
        <p:nvSpPr>
          <p:cNvPr id="4" name="Slide Number Placeholder 3"/>
          <p:cNvSpPr>
            <a:spLocks noGrp="1"/>
          </p:cNvSpPr>
          <p:nvPr>
            <p:ph type="sldNum" sz="quarter" idx="5"/>
          </p:nvPr>
        </p:nvSpPr>
        <p:spPr/>
        <p:txBody>
          <a:bodyPr/>
          <a:lstStyle/>
          <a:p>
            <a:fld id="{22A7C16C-36DA-44A4-AACC-DB2916092BA3}" type="slidenum">
              <a:rPr lang="en-US" smtClean="0"/>
              <a:t>33</a:t>
            </a:fld>
            <a:endParaRPr lang="en-US"/>
          </a:p>
        </p:txBody>
      </p:sp>
      <p:sp>
        <p:nvSpPr>
          <p:cNvPr id="5" name="Footer Placeholder 4">
            <a:extLst>
              <a:ext uri="{FF2B5EF4-FFF2-40B4-BE49-F238E27FC236}">
                <a16:creationId xmlns:a16="http://schemas.microsoft.com/office/drawing/2014/main" id="{707CDD95-6CD4-0EE2-CB20-9EEEC815B785}"/>
              </a:ext>
            </a:extLst>
          </p:cNvPr>
          <p:cNvSpPr>
            <a:spLocks noGrp="1"/>
          </p:cNvSpPr>
          <p:nvPr>
            <p:ph type="ftr" sz="quarter" idx="4"/>
          </p:nvPr>
        </p:nvSpPr>
        <p:spPr/>
        <p:txBody>
          <a:bodyPr/>
          <a:lstStyle/>
          <a:p>
            <a:r>
              <a:rPr lang="en-US"/>
              <a:t>Présentation Satis 2025 commentée</a:t>
            </a:r>
          </a:p>
        </p:txBody>
      </p:sp>
      <p:sp>
        <p:nvSpPr>
          <p:cNvPr id="6" name="Header Placeholder 5">
            <a:extLst>
              <a:ext uri="{FF2B5EF4-FFF2-40B4-BE49-F238E27FC236}">
                <a16:creationId xmlns:a16="http://schemas.microsoft.com/office/drawing/2014/main" id="{5A795B54-CADA-658D-F296-054DBA1CF1B8}"/>
              </a:ext>
            </a:extLst>
          </p:cNvPr>
          <p:cNvSpPr>
            <a:spLocks noGrp="1"/>
          </p:cNvSpPr>
          <p:nvPr>
            <p:ph type="hdr" sz="quarter"/>
          </p:nvPr>
        </p:nvSpPr>
        <p:spPr/>
        <p:txBody>
          <a:bodyPr/>
          <a:lstStyle/>
          <a:p>
            <a:r>
              <a:rPr lang="fr-FR"/>
              <a:t>L'IPMX - Le 2110 rendu facile ?</a:t>
            </a:r>
            <a:endParaRPr lang="en-US"/>
          </a:p>
        </p:txBody>
      </p:sp>
    </p:spTree>
    <p:extLst>
      <p:ext uri="{BB962C8B-B14F-4D97-AF65-F5344CB8AC3E}">
        <p14:creationId xmlns:p14="http://schemas.microsoft.com/office/powerpoint/2010/main" val="3035117752"/>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atin typeface="Calibri"/>
                <a:ea typeface="Calibri"/>
                <a:cs typeface="Calibri"/>
              </a:rPr>
              <a:t>Software Defined Video Over Ethernet est un </a:t>
            </a:r>
            <a:r>
              <a:rPr lang="en-US" err="1">
                <a:latin typeface="Calibri"/>
                <a:ea typeface="Calibri"/>
                <a:cs typeface="Calibri"/>
              </a:rPr>
              <a:t>protocole</a:t>
            </a:r>
            <a:r>
              <a:rPr lang="en-US">
                <a:latin typeface="Calibri"/>
                <a:ea typeface="Calibri"/>
                <a:cs typeface="Calibri"/>
              </a:rPr>
              <a:t> </a:t>
            </a:r>
            <a:r>
              <a:rPr lang="en-US" err="1">
                <a:latin typeface="Calibri"/>
                <a:ea typeface="Calibri"/>
                <a:cs typeface="Calibri"/>
              </a:rPr>
              <a:t>assez</a:t>
            </a:r>
            <a:r>
              <a:rPr lang="en-US">
                <a:latin typeface="Calibri"/>
                <a:ea typeface="Calibri"/>
                <a:cs typeface="Calibri"/>
              </a:rPr>
              <a:t> peu </a:t>
            </a:r>
            <a:r>
              <a:rPr lang="en-US" err="1">
                <a:latin typeface="Calibri"/>
                <a:ea typeface="Calibri"/>
                <a:cs typeface="Calibri"/>
              </a:rPr>
              <a:t>répandu</a:t>
            </a:r>
            <a:r>
              <a:rPr lang="en-US">
                <a:latin typeface="Calibri"/>
                <a:ea typeface="Calibri"/>
                <a:cs typeface="Calibri"/>
              </a:rPr>
              <a:t> dans </a:t>
            </a:r>
            <a:r>
              <a:rPr lang="en-US" err="1">
                <a:latin typeface="Calibri"/>
                <a:ea typeface="Calibri"/>
                <a:cs typeface="Calibri"/>
              </a:rPr>
              <a:t>nos</a:t>
            </a:r>
            <a:r>
              <a:rPr lang="en-US">
                <a:latin typeface="Calibri"/>
                <a:ea typeface="Calibri"/>
                <a:cs typeface="Calibri"/>
              </a:rPr>
              <a:t> métiers. Il est surtout </a:t>
            </a:r>
            <a:r>
              <a:rPr lang="en-US" err="1">
                <a:latin typeface="Calibri"/>
                <a:ea typeface="Calibri"/>
                <a:cs typeface="Calibri"/>
              </a:rPr>
              <a:t>présent</a:t>
            </a:r>
            <a:r>
              <a:rPr lang="en-US">
                <a:latin typeface="Calibri"/>
                <a:ea typeface="Calibri"/>
                <a:cs typeface="Calibri"/>
              </a:rPr>
              <a:t> sur le </a:t>
            </a:r>
            <a:r>
              <a:rPr lang="en-US" err="1">
                <a:latin typeface="Calibri"/>
                <a:ea typeface="Calibri"/>
                <a:cs typeface="Calibri"/>
              </a:rPr>
              <a:t>marché</a:t>
            </a:r>
            <a:r>
              <a:rPr lang="en-US">
                <a:latin typeface="Calibri"/>
                <a:ea typeface="Calibri"/>
                <a:cs typeface="Calibri"/>
              </a:rPr>
              <a:t> </a:t>
            </a:r>
            <a:r>
              <a:rPr lang="en-US" err="1">
                <a:latin typeface="Calibri"/>
                <a:ea typeface="Calibri"/>
                <a:cs typeface="Calibri"/>
              </a:rPr>
              <a:t>proAV</a:t>
            </a:r>
            <a:r>
              <a:rPr lang="en-US">
                <a:latin typeface="Calibri"/>
                <a:ea typeface="Calibri"/>
                <a:cs typeface="Calibri"/>
              </a:rPr>
              <a:t> et aux </a:t>
            </a:r>
            <a:r>
              <a:rPr lang="en-US" err="1">
                <a:latin typeface="Calibri"/>
                <a:ea typeface="Calibri"/>
                <a:cs typeface="Calibri"/>
              </a:rPr>
              <a:t>Etats</a:t>
            </a:r>
            <a:r>
              <a:rPr lang="en-US">
                <a:latin typeface="Calibri"/>
                <a:ea typeface="Calibri"/>
                <a:cs typeface="Calibri"/>
              </a:rPr>
              <a:t>-Unis. SDVOE est un </a:t>
            </a:r>
            <a:r>
              <a:rPr lang="en-US" err="1">
                <a:latin typeface="Calibri"/>
                <a:ea typeface="Calibri"/>
                <a:cs typeface="Calibri"/>
              </a:rPr>
              <a:t>protocole</a:t>
            </a:r>
            <a:r>
              <a:rPr lang="en-US">
                <a:latin typeface="Calibri"/>
                <a:ea typeface="Calibri"/>
                <a:cs typeface="Calibri"/>
              </a:rPr>
              <a:t> Plug and Play, </a:t>
            </a:r>
            <a:r>
              <a:rPr lang="en-US" err="1">
                <a:latin typeface="Calibri"/>
                <a:ea typeface="Calibri"/>
                <a:cs typeface="Calibri"/>
              </a:rPr>
              <a:t>mais</a:t>
            </a:r>
            <a:r>
              <a:rPr lang="en-US">
                <a:latin typeface="Calibri"/>
                <a:ea typeface="Calibri"/>
                <a:cs typeface="Calibri"/>
              </a:rPr>
              <a:t> </a:t>
            </a:r>
            <a:r>
              <a:rPr lang="en-US" err="1">
                <a:latin typeface="Calibri"/>
                <a:ea typeface="Calibri"/>
                <a:cs typeface="Calibri"/>
              </a:rPr>
              <a:t>celui</a:t>
            </a:r>
            <a:r>
              <a:rPr lang="en-US">
                <a:latin typeface="Calibri"/>
                <a:ea typeface="Calibri"/>
                <a:cs typeface="Calibri"/>
              </a:rPr>
              <a:t>-ci </a:t>
            </a:r>
            <a:r>
              <a:rPr lang="en-US" err="1">
                <a:latin typeface="Calibri"/>
                <a:ea typeface="Calibri"/>
                <a:cs typeface="Calibri"/>
              </a:rPr>
              <a:t>nécessite</a:t>
            </a:r>
            <a:r>
              <a:rPr lang="en-US">
                <a:latin typeface="Calibri"/>
                <a:ea typeface="Calibri"/>
                <a:cs typeface="Calibri"/>
              </a:rPr>
              <a:t> </a:t>
            </a:r>
            <a:r>
              <a:rPr lang="en-US" err="1">
                <a:latin typeface="Calibri"/>
                <a:ea typeface="Calibri"/>
                <a:cs typeface="Calibri"/>
              </a:rPr>
              <a:t>l'installation</a:t>
            </a:r>
            <a:r>
              <a:rPr lang="en-US">
                <a:latin typeface="Calibri"/>
                <a:ea typeface="Calibri"/>
                <a:cs typeface="Calibri"/>
              </a:rPr>
              <a:t> </a:t>
            </a:r>
            <a:r>
              <a:rPr lang="en-US" err="1">
                <a:latin typeface="Calibri"/>
                <a:ea typeface="Calibri"/>
                <a:cs typeface="Calibri"/>
              </a:rPr>
              <a:t>d'une</a:t>
            </a:r>
            <a:r>
              <a:rPr lang="en-US">
                <a:latin typeface="Calibri"/>
                <a:ea typeface="Calibri"/>
                <a:cs typeface="Calibri"/>
              </a:rPr>
              <a:t> puce hardware pour son </a:t>
            </a:r>
            <a:r>
              <a:rPr lang="en-US" err="1">
                <a:latin typeface="Calibri"/>
                <a:ea typeface="Calibri"/>
                <a:cs typeface="Calibri"/>
              </a:rPr>
              <a:t>déploiement</a:t>
            </a:r>
            <a:r>
              <a:rPr lang="en-US">
                <a:latin typeface="Calibri"/>
                <a:ea typeface="Calibri"/>
                <a:cs typeface="Calibri"/>
              </a:rPr>
              <a:t>, </a:t>
            </a:r>
            <a:r>
              <a:rPr lang="en-US" err="1">
                <a:latin typeface="Calibri"/>
                <a:ea typeface="Calibri"/>
                <a:cs typeface="Calibri"/>
              </a:rPr>
              <a:t>ce</a:t>
            </a:r>
            <a:r>
              <a:rPr lang="en-US">
                <a:latin typeface="Calibri"/>
                <a:ea typeface="Calibri"/>
                <a:cs typeface="Calibri"/>
              </a:rPr>
              <a:t> qui </a:t>
            </a:r>
            <a:r>
              <a:rPr lang="en-US" err="1">
                <a:latin typeface="Calibri"/>
                <a:ea typeface="Calibri"/>
                <a:cs typeface="Calibri"/>
              </a:rPr>
              <a:t>peut</a:t>
            </a:r>
            <a:r>
              <a:rPr lang="en-US">
                <a:latin typeface="Calibri"/>
                <a:ea typeface="Calibri"/>
                <a:cs typeface="Calibri"/>
              </a:rPr>
              <a:t> </a:t>
            </a:r>
            <a:r>
              <a:rPr lang="en-US" err="1">
                <a:latin typeface="Calibri"/>
                <a:ea typeface="Calibri"/>
                <a:cs typeface="Calibri"/>
              </a:rPr>
              <a:t>êre</a:t>
            </a:r>
            <a:r>
              <a:rPr lang="en-US">
                <a:latin typeface="Calibri"/>
                <a:ea typeface="Calibri"/>
                <a:cs typeface="Calibri"/>
              </a:rPr>
              <a:t> un </a:t>
            </a:r>
            <a:r>
              <a:rPr lang="en-US" err="1">
                <a:latin typeface="Calibri"/>
                <a:ea typeface="Calibri"/>
                <a:cs typeface="Calibri"/>
              </a:rPr>
              <a:t>frein</a:t>
            </a:r>
            <a:r>
              <a:rPr lang="en-US">
                <a:latin typeface="Calibri"/>
                <a:ea typeface="Calibri"/>
                <a:cs typeface="Calibri"/>
              </a:rPr>
              <a:t> dans les situations </a:t>
            </a:r>
            <a:r>
              <a:rPr lang="en-US" err="1">
                <a:latin typeface="Calibri"/>
                <a:ea typeface="Calibri"/>
                <a:cs typeface="Calibri"/>
              </a:rPr>
              <a:t>où</a:t>
            </a:r>
            <a:r>
              <a:rPr lang="en-US">
                <a:latin typeface="Calibri"/>
                <a:ea typeface="Calibri"/>
                <a:cs typeface="Calibri"/>
              </a:rPr>
              <a:t> les </a:t>
            </a:r>
            <a:r>
              <a:rPr lang="en-US" err="1">
                <a:latin typeface="Calibri"/>
                <a:ea typeface="Calibri"/>
                <a:cs typeface="Calibri"/>
              </a:rPr>
              <a:t>besoins</a:t>
            </a:r>
            <a:r>
              <a:rPr lang="en-US">
                <a:latin typeface="Calibri"/>
                <a:ea typeface="Calibri"/>
                <a:cs typeface="Calibri"/>
              </a:rPr>
              <a:t>, et </a:t>
            </a:r>
            <a:r>
              <a:rPr lang="en-US" err="1">
                <a:latin typeface="Calibri"/>
                <a:ea typeface="Calibri"/>
                <a:cs typeface="Calibri"/>
              </a:rPr>
              <a:t>donc</a:t>
            </a:r>
            <a:r>
              <a:rPr lang="en-US">
                <a:latin typeface="Calibri"/>
                <a:ea typeface="Calibri"/>
                <a:cs typeface="Calibri"/>
              </a:rPr>
              <a:t> les </a:t>
            </a:r>
            <a:r>
              <a:rPr lang="en-US" err="1">
                <a:latin typeface="Calibri"/>
                <a:ea typeface="Calibri"/>
                <a:cs typeface="Calibri"/>
              </a:rPr>
              <a:t>investissements</a:t>
            </a:r>
            <a:r>
              <a:rPr lang="en-US">
                <a:latin typeface="Calibri"/>
                <a:ea typeface="Calibri"/>
                <a:cs typeface="Calibri"/>
              </a:rPr>
              <a:t>, </a:t>
            </a:r>
            <a:r>
              <a:rPr lang="en-US" err="1">
                <a:latin typeface="Calibri"/>
                <a:ea typeface="Calibri"/>
                <a:cs typeface="Calibri"/>
              </a:rPr>
              <a:t>évoluent</a:t>
            </a:r>
            <a:r>
              <a:rPr lang="en-US">
                <a:latin typeface="Calibri"/>
                <a:ea typeface="Calibri"/>
                <a:cs typeface="Calibri"/>
              </a:rPr>
              <a:t> </a:t>
            </a:r>
            <a:r>
              <a:rPr lang="en-US" err="1">
                <a:latin typeface="Calibri"/>
                <a:ea typeface="Calibri"/>
                <a:cs typeface="Calibri"/>
              </a:rPr>
              <a:t>rapidemment</a:t>
            </a:r>
            <a:r>
              <a:rPr lang="en-US">
                <a:latin typeface="Calibri"/>
                <a:ea typeface="Calibri"/>
                <a:cs typeface="Calibri"/>
              </a:rPr>
              <a:t>. De plus, le site RH consulting </a:t>
            </a:r>
            <a:r>
              <a:rPr lang="en-US" err="1">
                <a:latin typeface="Calibri"/>
                <a:ea typeface="Calibri"/>
                <a:cs typeface="Calibri"/>
              </a:rPr>
              <a:t>mentionne</a:t>
            </a:r>
            <a:r>
              <a:rPr lang="en-US">
                <a:latin typeface="Calibri"/>
                <a:ea typeface="Calibri"/>
                <a:cs typeface="Calibri"/>
              </a:rPr>
              <a:t> </a:t>
            </a:r>
            <a:r>
              <a:rPr lang="en-US" err="1">
                <a:latin typeface="Calibri"/>
                <a:ea typeface="Calibri"/>
                <a:cs typeface="Calibri"/>
              </a:rPr>
              <a:t>en</a:t>
            </a:r>
            <a:r>
              <a:rPr lang="en-US">
                <a:latin typeface="Calibri"/>
                <a:ea typeface="Calibri"/>
                <a:cs typeface="Calibri"/>
              </a:rPr>
              <a:t> 2025 dans son </a:t>
            </a:r>
            <a:r>
              <a:rPr lang="en-US" err="1">
                <a:latin typeface="Calibri"/>
                <a:ea typeface="Calibri"/>
                <a:cs typeface="Calibri"/>
              </a:rPr>
              <a:t>analyse</a:t>
            </a:r>
            <a:r>
              <a:rPr lang="en-US">
                <a:latin typeface="Calibri"/>
                <a:ea typeface="Calibri"/>
                <a:cs typeface="Calibri"/>
              </a:rPr>
              <a:t> </a:t>
            </a:r>
            <a:r>
              <a:rPr lang="en-US" err="1">
                <a:latin typeface="Calibri"/>
                <a:ea typeface="Calibri"/>
                <a:cs typeface="Calibri"/>
              </a:rPr>
              <a:t>que</a:t>
            </a:r>
            <a:r>
              <a:rPr lang="en-US">
                <a:latin typeface="Calibri"/>
                <a:ea typeface="Calibri"/>
                <a:cs typeface="Calibri"/>
              </a:rPr>
              <a:t> </a:t>
            </a:r>
            <a:r>
              <a:rPr lang="en-US" i="1" err="1">
                <a:latin typeface="Calibri"/>
                <a:ea typeface="Calibri"/>
                <a:cs typeface="Calibri"/>
              </a:rPr>
              <a:t>tous</a:t>
            </a:r>
            <a:r>
              <a:rPr lang="en-US" i="1">
                <a:latin typeface="Calibri"/>
                <a:ea typeface="Calibri"/>
                <a:cs typeface="Calibri"/>
              </a:rPr>
              <a:t> les </a:t>
            </a:r>
            <a:r>
              <a:rPr lang="en-US" i="1" err="1">
                <a:latin typeface="Calibri"/>
                <a:ea typeface="Calibri"/>
                <a:cs typeface="Calibri"/>
              </a:rPr>
              <a:t>appareils</a:t>
            </a:r>
            <a:r>
              <a:rPr lang="en-US" i="1">
                <a:latin typeface="Calibri"/>
                <a:ea typeface="Calibri"/>
                <a:cs typeface="Calibri"/>
              </a:rPr>
              <a:t> </a:t>
            </a:r>
            <a:r>
              <a:rPr lang="en-US" i="1" err="1">
                <a:latin typeface="Calibri"/>
                <a:ea typeface="Calibri"/>
                <a:cs typeface="Calibri"/>
              </a:rPr>
              <a:t>estampillés</a:t>
            </a:r>
            <a:r>
              <a:rPr lang="en-US" i="1">
                <a:latin typeface="Calibri"/>
                <a:ea typeface="Calibri"/>
                <a:cs typeface="Calibri"/>
              </a:rPr>
              <a:t> SDVOE ne </a:t>
            </a:r>
            <a:r>
              <a:rPr lang="en-US" i="1" err="1">
                <a:latin typeface="Calibri"/>
                <a:ea typeface="Calibri"/>
                <a:cs typeface="Calibri"/>
              </a:rPr>
              <a:t>sont</a:t>
            </a:r>
            <a:r>
              <a:rPr lang="en-US" i="1">
                <a:latin typeface="Calibri"/>
                <a:ea typeface="Calibri"/>
                <a:cs typeface="Calibri"/>
              </a:rPr>
              <a:t> pas </a:t>
            </a:r>
            <a:r>
              <a:rPr lang="en-US" i="1" err="1">
                <a:latin typeface="Calibri"/>
                <a:ea typeface="Calibri"/>
                <a:cs typeface="Calibri"/>
              </a:rPr>
              <a:t>forcément</a:t>
            </a:r>
            <a:r>
              <a:rPr lang="en-US" i="1">
                <a:latin typeface="Calibri"/>
                <a:ea typeface="Calibri"/>
                <a:cs typeface="Calibri"/>
              </a:rPr>
              <a:t> compatibles ensemble.</a:t>
            </a:r>
            <a:r>
              <a:rPr lang="en-US">
                <a:latin typeface="Calibri"/>
                <a:ea typeface="Calibri"/>
                <a:cs typeface="Calibri"/>
              </a:rPr>
              <a:t> Plus </a:t>
            </a:r>
            <a:r>
              <a:rPr lang="en-US" err="1">
                <a:latin typeface="Calibri"/>
                <a:ea typeface="Calibri"/>
                <a:cs typeface="Calibri"/>
              </a:rPr>
              <a:t>que</a:t>
            </a:r>
            <a:r>
              <a:rPr lang="en-US">
                <a:latin typeface="Calibri"/>
                <a:ea typeface="Calibri"/>
                <a:cs typeface="Calibri"/>
              </a:rPr>
              <a:t> jamais, de </a:t>
            </a:r>
            <a:r>
              <a:rPr lang="en-US" err="1">
                <a:latin typeface="Calibri"/>
                <a:ea typeface="Calibri"/>
                <a:cs typeface="Calibri"/>
              </a:rPr>
              <a:t>nombreux</a:t>
            </a:r>
            <a:r>
              <a:rPr lang="en-US">
                <a:latin typeface="Calibri"/>
                <a:ea typeface="Calibri"/>
                <a:cs typeface="Calibri"/>
              </a:rPr>
              <a:t> POCs </a:t>
            </a:r>
            <a:r>
              <a:rPr lang="en-US" err="1">
                <a:latin typeface="Calibri"/>
                <a:ea typeface="Calibri"/>
                <a:cs typeface="Calibri"/>
              </a:rPr>
              <a:t>sont</a:t>
            </a:r>
            <a:r>
              <a:rPr lang="en-US">
                <a:latin typeface="Calibri"/>
                <a:ea typeface="Calibri"/>
                <a:cs typeface="Calibri"/>
              </a:rPr>
              <a:t> à </a:t>
            </a:r>
            <a:r>
              <a:rPr lang="en-US" err="1">
                <a:latin typeface="Calibri"/>
                <a:ea typeface="Calibri"/>
                <a:cs typeface="Calibri"/>
              </a:rPr>
              <a:t>prévoir</a:t>
            </a:r>
            <a:r>
              <a:rPr lang="en-US">
                <a:latin typeface="Calibri"/>
                <a:ea typeface="Calibri"/>
                <a:cs typeface="Calibri"/>
              </a:rPr>
              <a:t> </a:t>
            </a:r>
            <a:r>
              <a:rPr lang="en-US" err="1">
                <a:latin typeface="Calibri"/>
                <a:ea typeface="Calibri"/>
                <a:cs typeface="Calibri"/>
              </a:rPr>
              <a:t>si</a:t>
            </a:r>
            <a:r>
              <a:rPr lang="en-US">
                <a:latin typeface="Calibri"/>
                <a:ea typeface="Calibri"/>
                <a:cs typeface="Calibri"/>
              </a:rPr>
              <a:t> </a:t>
            </a:r>
            <a:r>
              <a:rPr lang="en-US" err="1">
                <a:latin typeface="Calibri"/>
                <a:ea typeface="Calibri"/>
                <a:cs typeface="Calibri"/>
              </a:rPr>
              <a:t>l'on</a:t>
            </a:r>
            <a:r>
              <a:rPr lang="en-US">
                <a:latin typeface="Calibri"/>
                <a:ea typeface="Calibri"/>
                <a:cs typeface="Calibri"/>
              </a:rPr>
              <a:t> </a:t>
            </a:r>
            <a:r>
              <a:rPr lang="en-US" err="1">
                <a:latin typeface="Calibri"/>
                <a:ea typeface="Calibri"/>
                <a:cs typeface="Calibri"/>
              </a:rPr>
              <a:t>souhaite</a:t>
            </a:r>
            <a:r>
              <a:rPr lang="en-US">
                <a:latin typeface="Calibri"/>
                <a:ea typeface="Calibri"/>
                <a:cs typeface="Calibri"/>
              </a:rPr>
              <a:t> installer du materiel SDVOE.  </a:t>
            </a:r>
          </a:p>
        </p:txBody>
      </p:sp>
      <p:sp>
        <p:nvSpPr>
          <p:cNvPr id="4" name="Slide Number Placeholder 3"/>
          <p:cNvSpPr>
            <a:spLocks noGrp="1"/>
          </p:cNvSpPr>
          <p:nvPr>
            <p:ph type="sldNum" sz="quarter" idx="5"/>
          </p:nvPr>
        </p:nvSpPr>
        <p:spPr/>
        <p:txBody>
          <a:bodyPr/>
          <a:lstStyle/>
          <a:p>
            <a:fld id="{22A7C16C-36DA-44A4-AACC-DB2916092BA3}" type="slidenum">
              <a:rPr lang="en-US" smtClean="0"/>
              <a:t>34</a:t>
            </a:fld>
            <a:endParaRPr lang="en-US"/>
          </a:p>
        </p:txBody>
      </p:sp>
      <p:sp>
        <p:nvSpPr>
          <p:cNvPr id="5" name="Footer Placeholder 4">
            <a:extLst>
              <a:ext uri="{FF2B5EF4-FFF2-40B4-BE49-F238E27FC236}">
                <a16:creationId xmlns:a16="http://schemas.microsoft.com/office/drawing/2014/main" id="{186E46A2-A0E3-910C-DD22-CF3868AF302A}"/>
              </a:ext>
            </a:extLst>
          </p:cNvPr>
          <p:cNvSpPr>
            <a:spLocks noGrp="1"/>
          </p:cNvSpPr>
          <p:nvPr>
            <p:ph type="ftr" sz="quarter" idx="4"/>
          </p:nvPr>
        </p:nvSpPr>
        <p:spPr/>
        <p:txBody>
          <a:bodyPr/>
          <a:lstStyle/>
          <a:p>
            <a:r>
              <a:rPr lang="en-US"/>
              <a:t>Présentation Satis 2025 commentée</a:t>
            </a:r>
          </a:p>
        </p:txBody>
      </p:sp>
      <p:sp>
        <p:nvSpPr>
          <p:cNvPr id="6" name="Header Placeholder 5">
            <a:extLst>
              <a:ext uri="{FF2B5EF4-FFF2-40B4-BE49-F238E27FC236}">
                <a16:creationId xmlns:a16="http://schemas.microsoft.com/office/drawing/2014/main" id="{C2B287A9-E791-BA67-5BE2-127C4B4677CE}"/>
              </a:ext>
            </a:extLst>
          </p:cNvPr>
          <p:cNvSpPr>
            <a:spLocks noGrp="1"/>
          </p:cNvSpPr>
          <p:nvPr>
            <p:ph type="hdr" sz="quarter"/>
          </p:nvPr>
        </p:nvSpPr>
        <p:spPr/>
        <p:txBody>
          <a:bodyPr/>
          <a:lstStyle/>
          <a:p>
            <a:r>
              <a:rPr lang="fr-FR"/>
              <a:t>L'IPMX - Le 2110 rendu facile ?</a:t>
            </a:r>
            <a:endParaRPr lang="en-US"/>
          </a:p>
        </p:txBody>
      </p:sp>
    </p:spTree>
    <p:extLst>
      <p:ext uri="{BB962C8B-B14F-4D97-AF65-F5344CB8AC3E}">
        <p14:creationId xmlns:p14="http://schemas.microsoft.com/office/powerpoint/2010/main" val="2971128517"/>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atin typeface="Calibri"/>
                <a:ea typeface="Calibri"/>
                <a:cs typeface="Calibri"/>
              </a:rPr>
              <a:t>Dante AV est la tentative </a:t>
            </a:r>
            <a:r>
              <a:rPr lang="en-US" err="1">
                <a:latin typeface="Calibri"/>
                <a:ea typeface="Calibri"/>
                <a:cs typeface="Calibri"/>
              </a:rPr>
              <a:t>d'Audinate</a:t>
            </a:r>
            <a:r>
              <a:rPr lang="en-US">
                <a:latin typeface="Calibri"/>
                <a:ea typeface="Calibri"/>
                <a:cs typeface="Calibri"/>
              </a:rPr>
              <a:t> de se lancer dans la </a:t>
            </a:r>
            <a:r>
              <a:rPr lang="en-US" err="1">
                <a:latin typeface="Calibri"/>
                <a:ea typeface="Calibri"/>
                <a:cs typeface="Calibri"/>
              </a:rPr>
              <a:t>vidéo</a:t>
            </a:r>
            <a:r>
              <a:rPr lang="en-US">
                <a:latin typeface="Calibri"/>
                <a:ea typeface="Calibri"/>
                <a:cs typeface="Calibri"/>
              </a:rPr>
              <a:t>. Si le </a:t>
            </a:r>
            <a:r>
              <a:rPr lang="en-US" err="1">
                <a:latin typeface="Calibri"/>
                <a:ea typeface="Calibri"/>
                <a:cs typeface="Calibri"/>
              </a:rPr>
              <a:t>protocole</a:t>
            </a:r>
            <a:r>
              <a:rPr lang="en-US">
                <a:latin typeface="Calibri"/>
                <a:ea typeface="Calibri"/>
                <a:cs typeface="Calibri"/>
              </a:rPr>
              <a:t> Dante est </a:t>
            </a:r>
            <a:r>
              <a:rPr lang="en-US" err="1">
                <a:latin typeface="Calibri"/>
                <a:ea typeface="Calibri"/>
                <a:cs typeface="Calibri"/>
              </a:rPr>
              <a:t>aujourd'hui</a:t>
            </a:r>
            <a:r>
              <a:rPr lang="en-US">
                <a:latin typeface="Calibri"/>
                <a:ea typeface="Calibri"/>
                <a:cs typeface="Calibri"/>
              </a:rPr>
              <a:t> </a:t>
            </a:r>
            <a:r>
              <a:rPr lang="en-US" err="1">
                <a:latin typeface="Calibri"/>
                <a:ea typeface="Calibri"/>
                <a:cs typeface="Calibri"/>
              </a:rPr>
              <a:t>l'un</a:t>
            </a:r>
            <a:r>
              <a:rPr lang="en-US">
                <a:latin typeface="Calibri"/>
                <a:ea typeface="Calibri"/>
                <a:cs typeface="Calibri"/>
              </a:rPr>
              <a:t> des plus </a:t>
            </a:r>
            <a:r>
              <a:rPr lang="en-US" err="1">
                <a:latin typeface="Calibri"/>
                <a:ea typeface="Calibri"/>
                <a:cs typeface="Calibri"/>
              </a:rPr>
              <a:t>adopté</a:t>
            </a:r>
            <a:r>
              <a:rPr lang="en-US">
                <a:latin typeface="Calibri"/>
                <a:ea typeface="Calibri"/>
                <a:cs typeface="Calibri"/>
              </a:rPr>
              <a:t> dans le son, Dante AV </a:t>
            </a:r>
            <a:r>
              <a:rPr lang="en-US" err="1">
                <a:latin typeface="Calibri"/>
                <a:ea typeface="Calibri"/>
                <a:cs typeface="Calibri"/>
              </a:rPr>
              <a:t>peine</a:t>
            </a:r>
            <a:r>
              <a:rPr lang="en-US">
                <a:latin typeface="Calibri"/>
                <a:ea typeface="Calibri"/>
                <a:cs typeface="Calibri"/>
              </a:rPr>
              <a:t> à arriver sur le </a:t>
            </a:r>
            <a:r>
              <a:rPr lang="en-US" err="1">
                <a:latin typeface="Calibri"/>
                <a:ea typeface="Calibri"/>
                <a:cs typeface="Calibri"/>
              </a:rPr>
              <a:t>marché</a:t>
            </a:r>
            <a:r>
              <a:rPr lang="en-US">
                <a:latin typeface="Calibri"/>
                <a:ea typeface="Calibri"/>
                <a:cs typeface="Calibri"/>
              </a:rPr>
              <a:t> pour les </a:t>
            </a:r>
            <a:r>
              <a:rPr lang="en-US" err="1">
                <a:latin typeface="Calibri"/>
                <a:ea typeface="Calibri"/>
                <a:cs typeface="Calibri"/>
              </a:rPr>
              <a:t>mêmes</a:t>
            </a:r>
            <a:r>
              <a:rPr lang="en-US">
                <a:latin typeface="Calibri"/>
                <a:ea typeface="Calibri"/>
                <a:cs typeface="Calibri"/>
              </a:rPr>
              <a:t> raisons </a:t>
            </a:r>
            <a:r>
              <a:rPr lang="en-US" err="1">
                <a:latin typeface="Calibri"/>
                <a:ea typeface="Calibri"/>
                <a:cs typeface="Calibri"/>
              </a:rPr>
              <a:t>que</a:t>
            </a:r>
            <a:r>
              <a:rPr lang="en-US">
                <a:latin typeface="Calibri"/>
                <a:ea typeface="Calibri"/>
                <a:cs typeface="Calibri"/>
              </a:rPr>
              <a:t> SDVOE : la </a:t>
            </a:r>
            <a:r>
              <a:rPr lang="en-US" err="1">
                <a:latin typeface="Calibri"/>
                <a:ea typeface="Calibri"/>
                <a:cs typeface="Calibri"/>
              </a:rPr>
              <a:t>présence</a:t>
            </a:r>
            <a:r>
              <a:rPr lang="en-US">
                <a:latin typeface="Calibri"/>
                <a:ea typeface="Calibri"/>
                <a:cs typeface="Calibri"/>
              </a:rPr>
              <a:t> d'un materiel </a:t>
            </a:r>
            <a:r>
              <a:rPr lang="en-US" err="1">
                <a:latin typeface="Calibri"/>
                <a:ea typeface="Calibri"/>
                <a:cs typeface="Calibri"/>
              </a:rPr>
              <a:t>dédié</a:t>
            </a:r>
            <a:r>
              <a:rPr lang="en-US">
                <a:latin typeface="Calibri"/>
                <a:ea typeface="Calibri"/>
                <a:cs typeface="Calibri"/>
              </a:rPr>
              <a:t>, </a:t>
            </a:r>
            <a:r>
              <a:rPr lang="en-US" err="1">
                <a:latin typeface="Calibri"/>
                <a:ea typeface="Calibri"/>
                <a:cs typeface="Calibri"/>
              </a:rPr>
              <a:t>spécifique</a:t>
            </a:r>
            <a:r>
              <a:rPr lang="en-US">
                <a:latin typeface="Calibri"/>
                <a:ea typeface="Calibri"/>
                <a:cs typeface="Calibri"/>
              </a:rPr>
              <a:t> et </a:t>
            </a:r>
            <a:r>
              <a:rPr lang="en-US" err="1">
                <a:latin typeface="Calibri"/>
                <a:ea typeface="Calibri"/>
                <a:cs typeface="Calibri"/>
              </a:rPr>
              <a:t>propri</a:t>
            </a:r>
            <a:r>
              <a:rPr lang="en-US">
                <a:latin typeface="Calibri"/>
                <a:ea typeface="Calibri"/>
                <a:cs typeface="Calibri"/>
              </a:rPr>
              <a:t>étaire. </a:t>
            </a:r>
          </a:p>
        </p:txBody>
      </p:sp>
      <p:sp>
        <p:nvSpPr>
          <p:cNvPr id="4" name="Slide Number Placeholder 3"/>
          <p:cNvSpPr>
            <a:spLocks noGrp="1"/>
          </p:cNvSpPr>
          <p:nvPr>
            <p:ph type="sldNum" sz="quarter" idx="5"/>
          </p:nvPr>
        </p:nvSpPr>
        <p:spPr/>
        <p:txBody>
          <a:bodyPr/>
          <a:lstStyle/>
          <a:p>
            <a:fld id="{22A7C16C-36DA-44A4-AACC-DB2916092BA3}" type="slidenum">
              <a:rPr lang="en-US" smtClean="0"/>
              <a:t>35</a:t>
            </a:fld>
            <a:endParaRPr lang="en-US"/>
          </a:p>
        </p:txBody>
      </p:sp>
      <p:sp>
        <p:nvSpPr>
          <p:cNvPr id="5" name="Footer Placeholder 4">
            <a:extLst>
              <a:ext uri="{FF2B5EF4-FFF2-40B4-BE49-F238E27FC236}">
                <a16:creationId xmlns:a16="http://schemas.microsoft.com/office/drawing/2014/main" id="{E8F633E7-AAD4-6FF3-16C9-E74AE94329C9}"/>
              </a:ext>
            </a:extLst>
          </p:cNvPr>
          <p:cNvSpPr>
            <a:spLocks noGrp="1"/>
          </p:cNvSpPr>
          <p:nvPr>
            <p:ph type="ftr" sz="quarter" idx="4"/>
          </p:nvPr>
        </p:nvSpPr>
        <p:spPr/>
        <p:txBody>
          <a:bodyPr/>
          <a:lstStyle/>
          <a:p>
            <a:r>
              <a:rPr lang="en-US"/>
              <a:t>Présentation Satis 2025 commentée</a:t>
            </a:r>
          </a:p>
        </p:txBody>
      </p:sp>
      <p:sp>
        <p:nvSpPr>
          <p:cNvPr id="6" name="Header Placeholder 5">
            <a:extLst>
              <a:ext uri="{FF2B5EF4-FFF2-40B4-BE49-F238E27FC236}">
                <a16:creationId xmlns:a16="http://schemas.microsoft.com/office/drawing/2014/main" id="{5C6B2333-4149-44B6-665D-60A359166A86}"/>
              </a:ext>
            </a:extLst>
          </p:cNvPr>
          <p:cNvSpPr>
            <a:spLocks noGrp="1"/>
          </p:cNvSpPr>
          <p:nvPr>
            <p:ph type="hdr" sz="quarter"/>
          </p:nvPr>
        </p:nvSpPr>
        <p:spPr/>
        <p:txBody>
          <a:bodyPr/>
          <a:lstStyle/>
          <a:p>
            <a:r>
              <a:rPr lang="fr-FR"/>
              <a:t>L'IPMX - Le 2110 rendu facile ?</a:t>
            </a:r>
            <a:endParaRPr lang="en-US"/>
          </a:p>
        </p:txBody>
      </p:sp>
    </p:spTree>
    <p:extLst>
      <p:ext uri="{BB962C8B-B14F-4D97-AF65-F5344CB8AC3E}">
        <p14:creationId xmlns:p14="http://schemas.microsoft.com/office/powerpoint/2010/main" val="1758384780"/>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atin typeface="Calibri"/>
                <a:ea typeface="Calibri"/>
                <a:cs typeface="Calibri"/>
              </a:rPr>
              <a:t>Open Media Transport est un </a:t>
            </a:r>
            <a:r>
              <a:rPr lang="en-US" err="1">
                <a:latin typeface="Calibri"/>
                <a:ea typeface="Calibri"/>
                <a:cs typeface="Calibri"/>
              </a:rPr>
              <a:t>protocole</a:t>
            </a:r>
            <a:r>
              <a:rPr lang="en-US">
                <a:latin typeface="Calibri"/>
                <a:ea typeface="Calibri"/>
                <a:cs typeface="Calibri"/>
              </a:rPr>
              <a:t> </a:t>
            </a:r>
            <a:r>
              <a:rPr lang="en-US" err="1">
                <a:latin typeface="Calibri"/>
                <a:ea typeface="Calibri"/>
                <a:cs typeface="Calibri"/>
              </a:rPr>
              <a:t>sorti</a:t>
            </a:r>
            <a:r>
              <a:rPr lang="en-US">
                <a:latin typeface="Calibri"/>
                <a:ea typeface="Calibri"/>
                <a:cs typeface="Calibri"/>
              </a:rPr>
              <a:t> très </a:t>
            </a:r>
            <a:r>
              <a:rPr lang="en-US" err="1">
                <a:latin typeface="Calibri"/>
                <a:ea typeface="Calibri"/>
                <a:cs typeface="Calibri"/>
              </a:rPr>
              <a:t>récemment</a:t>
            </a:r>
            <a:r>
              <a:rPr lang="en-US">
                <a:latin typeface="Calibri"/>
                <a:ea typeface="Calibri"/>
                <a:cs typeface="Calibri"/>
              </a:rPr>
              <a:t>. A </a:t>
            </a:r>
            <a:r>
              <a:rPr lang="en-US" err="1">
                <a:latin typeface="Calibri"/>
                <a:ea typeface="Calibri"/>
                <a:cs typeface="Calibri"/>
              </a:rPr>
              <a:t>ce</a:t>
            </a:r>
            <a:r>
              <a:rPr lang="en-US">
                <a:latin typeface="Calibri"/>
                <a:ea typeface="Calibri"/>
                <a:cs typeface="Calibri"/>
              </a:rPr>
              <a:t> jour, il est </a:t>
            </a:r>
            <a:r>
              <a:rPr lang="en-US" err="1">
                <a:latin typeface="Calibri"/>
                <a:ea typeface="Calibri"/>
                <a:cs typeface="Calibri"/>
              </a:rPr>
              <a:t>assez</a:t>
            </a:r>
            <a:r>
              <a:rPr lang="en-US">
                <a:latin typeface="Calibri"/>
                <a:ea typeface="Calibri"/>
                <a:cs typeface="Calibri"/>
              </a:rPr>
              <a:t> </a:t>
            </a:r>
            <a:r>
              <a:rPr lang="en-US" err="1">
                <a:latin typeface="Calibri"/>
                <a:ea typeface="Calibri"/>
                <a:cs typeface="Calibri"/>
              </a:rPr>
              <a:t>compliqué</a:t>
            </a:r>
            <a:r>
              <a:rPr lang="en-US">
                <a:latin typeface="Calibri"/>
                <a:ea typeface="Calibri"/>
                <a:cs typeface="Calibri"/>
              </a:rPr>
              <a:t> </a:t>
            </a:r>
            <a:r>
              <a:rPr lang="en-US" err="1">
                <a:latin typeface="Calibri"/>
                <a:ea typeface="Calibri"/>
                <a:cs typeface="Calibri"/>
              </a:rPr>
              <a:t>d'avoir</a:t>
            </a:r>
            <a:r>
              <a:rPr lang="en-US">
                <a:latin typeface="Calibri"/>
                <a:ea typeface="Calibri"/>
                <a:cs typeface="Calibri"/>
              </a:rPr>
              <a:t> </a:t>
            </a:r>
            <a:r>
              <a:rPr lang="en-US" err="1">
                <a:latin typeface="Calibri"/>
                <a:ea typeface="Calibri"/>
                <a:cs typeface="Calibri"/>
              </a:rPr>
              <a:t>une</a:t>
            </a:r>
            <a:r>
              <a:rPr lang="en-US">
                <a:latin typeface="Calibri"/>
                <a:ea typeface="Calibri"/>
                <a:cs typeface="Calibri"/>
              </a:rPr>
              <a:t> idée de son adoption. La solution est </a:t>
            </a:r>
            <a:r>
              <a:rPr lang="en-US" err="1">
                <a:latin typeface="Calibri"/>
                <a:ea typeface="Calibri"/>
                <a:cs typeface="Calibri"/>
              </a:rPr>
              <a:t>présentée</a:t>
            </a:r>
            <a:r>
              <a:rPr lang="en-US">
                <a:latin typeface="Calibri"/>
                <a:ea typeface="Calibri"/>
                <a:cs typeface="Calibri"/>
              </a:rPr>
              <a:t> </a:t>
            </a:r>
            <a:r>
              <a:rPr lang="en-US" err="1">
                <a:latin typeface="Calibri"/>
                <a:ea typeface="Calibri"/>
                <a:cs typeface="Calibri"/>
              </a:rPr>
              <a:t>comme</a:t>
            </a:r>
            <a:r>
              <a:rPr lang="en-US">
                <a:latin typeface="Calibri"/>
                <a:ea typeface="Calibri"/>
                <a:cs typeface="Calibri"/>
              </a:rPr>
              <a:t> </a:t>
            </a:r>
            <a:r>
              <a:rPr lang="en-US" err="1">
                <a:latin typeface="Calibri"/>
                <a:ea typeface="Calibri"/>
                <a:cs typeface="Calibri"/>
              </a:rPr>
              <a:t>gratuite</a:t>
            </a:r>
            <a:r>
              <a:rPr lang="en-US">
                <a:latin typeface="Calibri"/>
                <a:ea typeface="Calibri"/>
                <a:cs typeface="Calibri"/>
              </a:rPr>
              <a:t> et open source, </a:t>
            </a:r>
            <a:r>
              <a:rPr lang="en-US" err="1">
                <a:latin typeface="Calibri"/>
                <a:ea typeface="Calibri"/>
                <a:cs typeface="Calibri"/>
              </a:rPr>
              <a:t>ce</a:t>
            </a:r>
            <a:r>
              <a:rPr lang="en-US">
                <a:latin typeface="Calibri"/>
                <a:ea typeface="Calibri"/>
                <a:cs typeface="Calibri"/>
              </a:rPr>
              <a:t> qui </a:t>
            </a:r>
            <a:r>
              <a:rPr lang="en-US" err="1">
                <a:latin typeface="Calibri"/>
                <a:ea typeface="Calibri"/>
                <a:cs typeface="Calibri"/>
              </a:rPr>
              <a:t>en</a:t>
            </a:r>
            <a:r>
              <a:rPr lang="en-US">
                <a:latin typeface="Calibri"/>
                <a:ea typeface="Calibri"/>
                <a:cs typeface="Calibri"/>
              </a:rPr>
              <a:t> fait un bonne </a:t>
            </a:r>
            <a:r>
              <a:rPr lang="en-US" err="1">
                <a:latin typeface="Calibri"/>
                <a:ea typeface="Calibri"/>
                <a:cs typeface="Calibri"/>
              </a:rPr>
              <a:t>concurente</a:t>
            </a:r>
            <a:r>
              <a:rPr lang="en-US">
                <a:latin typeface="Calibri"/>
                <a:ea typeface="Calibri"/>
                <a:cs typeface="Calibri"/>
              </a:rPr>
              <a:t> </a:t>
            </a:r>
            <a:r>
              <a:rPr lang="en-US" err="1">
                <a:latin typeface="Calibri"/>
                <a:ea typeface="Calibri"/>
                <a:cs typeface="Calibri"/>
              </a:rPr>
              <a:t>d'IPMX</a:t>
            </a:r>
            <a:r>
              <a:rPr lang="en-US">
                <a:latin typeface="Calibri"/>
                <a:ea typeface="Calibri"/>
                <a:cs typeface="Calibri"/>
              </a:rPr>
              <a:t>. De plus, le support de la couche alpha, du 16 bits </a:t>
            </a:r>
            <a:r>
              <a:rPr lang="en-US" err="1">
                <a:latin typeface="Calibri"/>
                <a:ea typeface="Calibri"/>
                <a:cs typeface="Calibri"/>
              </a:rPr>
              <a:t>ou</a:t>
            </a:r>
            <a:r>
              <a:rPr lang="en-US">
                <a:latin typeface="Calibri"/>
                <a:ea typeface="Calibri"/>
                <a:cs typeface="Calibri"/>
              </a:rPr>
              <a:t> </a:t>
            </a:r>
            <a:r>
              <a:rPr lang="en-US" err="1">
                <a:latin typeface="Calibri"/>
                <a:ea typeface="Calibri"/>
                <a:cs typeface="Calibri"/>
              </a:rPr>
              <a:t>d'une</a:t>
            </a:r>
            <a:r>
              <a:rPr lang="en-US">
                <a:latin typeface="Calibri"/>
                <a:ea typeface="Calibri"/>
                <a:cs typeface="Calibri"/>
              </a:rPr>
              <a:t> compression rend OMT </a:t>
            </a:r>
            <a:r>
              <a:rPr lang="en-US" err="1">
                <a:latin typeface="Calibri"/>
                <a:ea typeface="Calibri"/>
                <a:cs typeface="Calibri"/>
              </a:rPr>
              <a:t>assez</a:t>
            </a:r>
            <a:r>
              <a:rPr lang="en-US">
                <a:latin typeface="Calibri"/>
                <a:ea typeface="Calibri"/>
                <a:cs typeface="Calibri"/>
              </a:rPr>
              <a:t> flexible. Les </a:t>
            </a:r>
            <a:r>
              <a:rPr lang="en-US" err="1">
                <a:latin typeface="Calibri"/>
                <a:ea typeface="Calibri"/>
                <a:cs typeface="Calibri"/>
              </a:rPr>
              <a:t>années</a:t>
            </a:r>
            <a:r>
              <a:rPr lang="en-US">
                <a:latin typeface="Calibri"/>
                <a:ea typeface="Calibri"/>
                <a:cs typeface="Calibri"/>
              </a:rPr>
              <a:t> 2026-2027 </a:t>
            </a:r>
            <a:r>
              <a:rPr lang="en-US" err="1">
                <a:latin typeface="Calibri"/>
                <a:ea typeface="Calibri"/>
                <a:cs typeface="Calibri"/>
              </a:rPr>
              <a:t>donneront</a:t>
            </a:r>
            <a:r>
              <a:rPr lang="en-US">
                <a:latin typeface="Calibri"/>
                <a:ea typeface="Calibri"/>
                <a:cs typeface="Calibri"/>
              </a:rPr>
              <a:t>, </a:t>
            </a:r>
            <a:r>
              <a:rPr lang="en-US" err="1">
                <a:latin typeface="Calibri"/>
                <a:ea typeface="Calibri"/>
                <a:cs typeface="Calibri"/>
              </a:rPr>
              <a:t>ou</a:t>
            </a:r>
            <a:r>
              <a:rPr lang="en-US">
                <a:latin typeface="Calibri"/>
                <a:ea typeface="Calibri"/>
                <a:cs typeface="Calibri"/>
              </a:rPr>
              <a:t> pas, </a:t>
            </a:r>
            <a:r>
              <a:rPr lang="en-US" err="1">
                <a:latin typeface="Calibri"/>
                <a:ea typeface="Calibri"/>
                <a:cs typeface="Calibri"/>
              </a:rPr>
              <a:t>une</a:t>
            </a:r>
            <a:r>
              <a:rPr lang="en-US">
                <a:latin typeface="Calibri"/>
                <a:ea typeface="Calibri"/>
                <a:cs typeface="Calibri"/>
              </a:rPr>
              <a:t> place à OMT sur le </a:t>
            </a:r>
            <a:r>
              <a:rPr lang="en-US" err="1">
                <a:latin typeface="Calibri"/>
                <a:ea typeface="Calibri"/>
                <a:cs typeface="Calibri"/>
              </a:rPr>
              <a:t>marché</a:t>
            </a:r>
            <a:r>
              <a:rPr lang="en-US">
                <a:latin typeface="Calibri"/>
                <a:ea typeface="Calibri"/>
                <a:cs typeface="Calibri"/>
              </a:rPr>
              <a:t>. </a:t>
            </a:r>
          </a:p>
        </p:txBody>
      </p:sp>
      <p:sp>
        <p:nvSpPr>
          <p:cNvPr id="4" name="Slide Number Placeholder 3"/>
          <p:cNvSpPr>
            <a:spLocks noGrp="1"/>
          </p:cNvSpPr>
          <p:nvPr>
            <p:ph type="sldNum" sz="quarter" idx="5"/>
          </p:nvPr>
        </p:nvSpPr>
        <p:spPr/>
        <p:txBody>
          <a:bodyPr/>
          <a:lstStyle/>
          <a:p>
            <a:fld id="{22A7C16C-36DA-44A4-AACC-DB2916092BA3}" type="slidenum">
              <a:rPr lang="en-US" smtClean="0"/>
              <a:t>36</a:t>
            </a:fld>
            <a:endParaRPr lang="en-US"/>
          </a:p>
        </p:txBody>
      </p:sp>
      <p:sp>
        <p:nvSpPr>
          <p:cNvPr id="5" name="Footer Placeholder 4">
            <a:extLst>
              <a:ext uri="{FF2B5EF4-FFF2-40B4-BE49-F238E27FC236}">
                <a16:creationId xmlns:a16="http://schemas.microsoft.com/office/drawing/2014/main" id="{DD668EED-3A73-4D73-83A9-2154EE8C5D6E}"/>
              </a:ext>
            </a:extLst>
          </p:cNvPr>
          <p:cNvSpPr>
            <a:spLocks noGrp="1"/>
          </p:cNvSpPr>
          <p:nvPr>
            <p:ph type="ftr" sz="quarter" idx="4"/>
          </p:nvPr>
        </p:nvSpPr>
        <p:spPr/>
        <p:txBody>
          <a:bodyPr/>
          <a:lstStyle/>
          <a:p>
            <a:r>
              <a:rPr lang="en-US"/>
              <a:t>Présentation Satis 2025 commentée</a:t>
            </a:r>
          </a:p>
        </p:txBody>
      </p:sp>
      <p:sp>
        <p:nvSpPr>
          <p:cNvPr id="6" name="Header Placeholder 5">
            <a:extLst>
              <a:ext uri="{FF2B5EF4-FFF2-40B4-BE49-F238E27FC236}">
                <a16:creationId xmlns:a16="http://schemas.microsoft.com/office/drawing/2014/main" id="{20AC0DA0-5341-AF3E-D581-8013D66FB89E}"/>
              </a:ext>
            </a:extLst>
          </p:cNvPr>
          <p:cNvSpPr>
            <a:spLocks noGrp="1"/>
          </p:cNvSpPr>
          <p:nvPr>
            <p:ph type="hdr" sz="quarter"/>
          </p:nvPr>
        </p:nvSpPr>
        <p:spPr/>
        <p:txBody>
          <a:bodyPr/>
          <a:lstStyle/>
          <a:p>
            <a:r>
              <a:rPr lang="fr-FR"/>
              <a:t>L'IPMX - Le 2110 rendu facile ?</a:t>
            </a:r>
            <a:endParaRPr lang="en-US"/>
          </a:p>
        </p:txBody>
      </p:sp>
    </p:spTree>
    <p:extLst>
      <p:ext uri="{BB962C8B-B14F-4D97-AF65-F5344CB8AC3E}">
        <p14:creationId xmlns:p14="http://schemas.microsoft.com/office/powerpoint/2010/main" val="1638166505"/>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atin typeface="Calibri"/>
                <a:ea typeface="Calibri"/>
                <a:cs typeface="Calibri"/>
              </a:rPr>
              <a:t>La </a:t>
            </a:r>
            <a:r>
              <a:rPr lang="en-US" err="1">
                <a:latin typeface="Calibri"/>
                <a:ea typeface="Calibri"/>
                <a:cs typeface="Calibri"/>
              </a:rPr>
              <a:t>norme</a:t>
            </a:r>
            <a:r>
              <a:rPr lang="en-US">
                <a:latin typeface="Calibri"/>
                <a:ea typeface="Calibri"/>
                <a:cs typeface="Calibri"/>
              </a:rPr>
              <a:t> ST-2110 sans </a:t>
            </a:r>
            <a:r>
              <a:rPr lang="en-US" err="1">
                <a:latin typeface="Calibri"/>
                <a:ea typeface="Calibri"/>
                <a:cs typeface="Calibri"/>
              </a:rPr>
              <a:t>l'enrobage</a:t>
            </a:r>
            <a:r>
              <a:rPr lang="en-US">
                <a:latin typeface="Calibri"/>
                <a:ea typeface="Calibri"/>
                <a:cs typeface="Calibri"/>
              </a:rPr>
              <a:t> IPMX est </a:t>
            </a:r>
            <a:r>
              <a:rPr lang="en-US" err="1">
                <a:latin typeface="Calibri"/>
                <a:ea typeface="Calibri"/>
                <a:cs typeface="Calibri"/>
              </a:rPr>
              <a:t>également</a:t>
            </a:r>
            <a:r>
              <a:rPr lang="en-US">
                <a:latin typeface="Calibri"/>
                <a:ea typeface="Calibri"/>
                <a:cs typeface="Calibri"/>
              </a:rPr>
              <a:t> </a:t>
            </a:r>
            <a:r>
              <a:rPr lang="en-US" err="1">
                <a:latin typeface="Calibri"/>
                <a:ea typeface="Calibri"/>
                <a:cs typeface="Calibri"/>
              </a:rPr>
              <a:t>une</a:t>
            </a:r>
            <a:r>
              <a:rPr lang="en-US">
                <a:latin typeface="Calibri"/>
                <a:ea typeface="Calibri"/>
                <a:cs typeface="Calibri"/>
              </a:rPr>
              <a:t> alternative. </a:t>
            </a:r>
            <a:r>
              <a:rPr lang="en-US" err="1">
                <a:latin typeface="Calibri"/>
                <a:ea typeface="Calibri"/>
                <a:cs typeface="Calibri"/>
              </a:rPr>
              <a:t>Cependant</a:t>
            </a:r>
            <a:r>
              <a:rPr lang="en-US">
                <a:latin typeface="Calibri"/>
                <a:ea typeface="Calibri"/>
                <a:cs typeface="Calibri"/>
              </a:rPr>
              <a:t>, </a:t>
            </a:r>
            <a:r>
              <a:rPr lang="en-US" err="1">
                <a:latin typeface="Calibri"/>
                <a:ea typeface="Calibri"/>
                <a:cs typeface="Calibri"/>
              </a:rPr>
              <a:t>si</a:t>
            </a:r>
            <a:r>
              <a:rPr lang="en-US">
                <a:latin typeface="Calibri"/>
                <a:ea typeface="Calibri"/>
                <a:cs typeface="Calibri"/>
              </a:rPr>
              <a:t> </a:t>
            </a:r>
            <a:r>
              <a:rPr lang="en-US" err="1">
                <a:latin typeface="Calibri"/>
                <a:ea typeface="Calibri"/>
                <a:cs typeface="Calibri"/>
              </a:rPr>
              <a:t>une</a:t>
            </a:r>
            <a:r>
              <a:rPr lang="en-US">
                <a:latin typeface="Calibri"/>
                <a:ea typeface="Calibri"/>
                <a:cs typeface="Calibri"/>
              </a:rPr>
              <a:t> abstraction des infrastructures réseau </a:t>
            </a:r>
            <a:r>
              <a:rPr lang="en-US" err="1">
                <a:latin typeface="Calibri"/>
                <a:ea typeface="Calibri"/>
                <a:cs typeface="Calibri"/>
              </a:rPr>
              <a:t>peut</a:t>
            </a:r>
            <a:r>
              <a:rPr lang="en-US">
                <a:latin typeface="Calibri"/>
                <a:ea typeface="Calibri"/>
                <a:cs typeface="Calibri"/>
              </a:rPr>
              <a:t> </a:t>
            </a:r>
            <a:r>
              <a:rPr lang="en-US" err="1">
                <a:latin typeface="Calibri"/>
                <a:ea typeface="Calibri"/>
                <a:cs typeface="Calibri"/>
              </a:rPr>
              <a:t>être</a:t>
            </a:r>
            <a:r>
              <a:rPr lang="en-US">
                <a:latin typeface="Calibri"/>
                <a:ea typeface="Calibri"/>
                <a:cs typeface="Calibri"/>
              </a:rPr>
              <a:t> </a:t>
            </a:r>
            <a:r>
              <a:rPr lang="en-US" err="1">
                <a:latin typeface="Calibri"/>
                <a:ea typeface="Calibri"/>
                <a:cs typeface="Calibri"/>
              </a:rPr>
              <a:t>faite</a:t>
            </a:r>
            <a:r>
              <a:rPr lang="en-US">
                <a:latin typeface="Calibri"/>
                <a:ea typeface="Calibri"/>
                <a:cs typeface="Calibri"/>
              </a:rPr>
              <a:t> avec des </a:t>
            </a:r>
            <a:r>
              <a:rPr lang="en-US" err="1">
                <a:latin typeface="Calibri"/>
                <a:ea typeface="Calibri"/>
                <a:cs typeface="Calibri"/>
              </a:rPr>
              <a:t>protocoles</a:t>
            </a:r>
            <a:r>
              <a:rPr lang="en-US">
                <a:latin typeface="Calibri"/>
                <a:ea typeface="Calibri"/>
                <a:cs typeface="Calibri"/>
              </a:rPr>
              <a:t> "plug and play" type NDI, IPMX </a:t>
            </a:r>
            <a:r>
              <a:rPr lang="en-US" err="1">
                <a:latin typeface="Calibri"/>
                <a:ea typeface="Calibri"/>
                <a:cs typeface="Calibri"/>
              </a:rPr>
              <a:t>ou</a:t>
            </a:r>
            <a:r>
              <a:rPr lang="en-US">
                <a:latin typeface="Calibri"/>
                <a:ea typeface="Calibri"/>
                <a:cs typeface="Calibri"/>
              </a:rPr>
              <a:t> encore Dante AV, </a:t>
            </a:r>
            <a:r>
              <a:rPr lang="en-US" err="1">
                <a:latin typeface="Calibri"/>
                <a:ea typeface="Calibri"/>
                <a:cs typeface="Calibri"/>
              </a:rPr>
              <a:t>c'est</a:t>
            </a:r>
            <a:r>
              <a:rPr lang="en-US">
                <a:latin typeface="Calibri"/>
                <a:ea typeface="Calibri"/>
                <a:cs typeface="Calibri"/>
              </a:rPr>
              <a:t> tout le contraire avec ST-2110. Cette </a:t>
            </a:r>
            <a:r>
              <a:rPr lang="en-US" err="1">
                <a:latin typeface="Calibri"/>
                <a:ea typeface="Calibri"/>
                <a:cs typeface="Calibri"/>
              </a:rPr>
              <a:t>norme</a:t>
            </a:r>
            <a:r>
              <a:rPr lang="en-US">
                <a:latin typeface="Calibri"/>
                <a:ea typeface="Calibri"/>
                <a:cs typeface="Calibri"/>
              </a:rPr>
              <a:t> </a:t>
            </a:r>
            <a:r>
              <a:rPr lang="en-US" err="1">
                <a:latin typeface="Calibri"/>
                <a:ea typeface="Calibri"/>
                <a:cs typeface="Calibri"/>
              </a:rPr>
              <a:t>nécessite</a:t>
            </a:r>
            <a:r>
              <a:rPr lang="en-US">
                <a:latin typeface="Calibri"/>
                <a:ea typeface="Calibri"/>
                <a:cs typeface="Calibri"/>
              </a:rPr>
              <a:t> </a:t>
            </a:r>
            <a:r>
              <a:rPr lang="en-US" err="1">
                <a:latin typeface="Calibri"/>
                <a:ea typeface="Calibri"/>
                <a:cs typeface="Calibri"/>
              </a:rPr>
              <a:t>une</a:t>
            </a:r>
            <a:r>
              <a:rPr lang="en-US">
                <a:latin typeface="Calibri"/>
                <a:ea typeface="Calibri"/>
                <a:cs typeface="Calibri"/>
              </a:rPr>
              <a:t> très bonne </a:t>
            </a:r>
            <a:r>
              <a:rPr lang="en-US" err="1">
                <a:latin typeface="Calibri"/>
                <a:ea typeface="Calibri"/>
                <a:cs typeface="Calibri"/>
              </a:rPr>
              <a:t>maîtrise</a:t>
            </a:r>
            <a:r>
              <a:rPr lang="en-US">
                <a:latin typeface="Calibri"/>
                <a:ea typeface="Calibri"/>
                <a:cs typeface="Calibri"/>
              </a:rPr>
              <a:t> du réseau et, </a:t>
            </a:r>
            <a:r>
              <a:rPr lang="en-US" err="1">
                <a:latin typeface="Calibri"/>
                <a:ea typeface="Calibri"/>
                <a:cs typeface="Calibri"/>
              </a:rPr>
              <a:t>donc</a:t>
            </a:r>
            <a:r>
              <a:rPr lang="en-US">
                <a:latin typeface="Calibri"/>
                <a:ea typeface="Calibri"/>
                <a:cs typeface="Calibri"/>
              </a:rPr>
              <a:t>, </a:t>
            </a:r>
            <a:r>
              <a:rPr lang="en-US" err="1">
                <a:latin typeface="Calibri"/>
                <a:ea typeface="Calibri"/>
                <a:cs typeface="Calibri"/>
              </a:rPr>
              <a:t>une</a:t>
            </a:r>
            <a:r>
              <a:rPr lang="en-US">
                <a:latin typeface="Calibri"/>
                <a:ea typeface="Calibri"/>
                <a:cs typeface="Calibri"/>
              </a:rPr>
              <a:t> expertise </a:t>
            </a:r>
            <a:r>
              <a:rPr lang="en-US" err="1">
                <a:latin typeface="Calibri"/>
                <a:ea typeface="Calibri"/>
                <a:cs typeface="Calibri"/>
              </a:rPr>
              <a:t>importante</a:t>
            </a:r>
            <a:r>
              <a:rPr lang="en-US">
                <a:latin typeface="Calibri"/>
                <a:ea typeface="Calibri"/>
                <a:cs typeface="Calibri"/>
              </a:rPr>
              <a:t>. </a:t>
            </a:r>
            <a:r>
              <a:rPr lang="en-US" err="1">
                <a:latin typeface="Calibri"/>
                <a:ea typeface="Calibri"/>
                <a:cs typeface="Calibri"/>
              </a:rPr>
              <a:t>Aujorud'hui</a:t>
            </a:r>
            <a:r>
              <a:rPr lang="en-US">
                <a:latin typeface="Calibri"/>
                <a:ea typeface="Calibri"/>
                <a:cs typeface="Calibri"/>
              </a:rPr>
              <a:t>, les </a:t>
            </a:r>
            <a:r>
              <a:rPr lang="en-US" err="1">
                <a:latin typeface="Calibri"/>
                <a:ea typeface="Calibri"/>
                <a:cs typeface="Calibri"/>
              </a:rPr>
              <a:t>profils</a:t>
            </a:r>
            <a:r>
              <a:rPr lang="en-US">
                <a:latin typeface="Calibri"/>
                <a:ea typeface="Calibri"/>
                <a:cs typeface="Calibri"/>
              </a:rPr>
              <a:t> experts à double casquette réseau/broadcast </a:t>
            </a:r>
            <a:r>
              <a:rPr lang="en-US" err="1">
                <a:latin typeface="Calibri"/>
                <a:ea typeface="Calibri"/>
                <a:cs typeface="Calibri"/>
              </a:rPr>
              <a:t>sont</a:t>
            </a:r>
            <a:r>
              <a:rPr lang="en-US">
                <a:latin typeface="Calibri"/>
                <a:ea typeface="Calibri"/>
                <a:cs typeface="Calibri"/>
              </a:rPr>
              <a:t> </a:t>
            </a:r>
            <a:r>
              <a:rPr lang="en-US" err="1">
                <a:latin typeface="Calibri"/>
                <a:ea typeface="Calibri"/>
                <a:cs typeface="Calibri"/>
              </a:rPr>
              <a:t>rares</a:t>
            </a:r>
            <a:r>
              <a:rPr lang="en-US">
                <a:latin typeface="Calibri"/>
                <a:ea typeface="Calibri"/>
                <a:cs typeface="Calibri"/>
              </a:rPr>
              <a:t>. C</a:t>
            </a:r>
            <a:r>
              <a:rPr lang="en-US" err="1">
                <a:latin typeface="Calibri"/>
                <a:ea typeface="Calibri"/>
                <a:cs typeface="Calibri"/>
              </a:rPr>
              <a:t>ela ob</a:t>
            </a:r>
            <a:r>
              <a:rPr lang="en-US">
                <a:latin typeface="Calibri"/>
                <a:ea typeface="Calibri"/>
                <a:cs typeface="Calibri"/>
              </a:rPr>
              <a:t>lige les équipes de </a:t>
            </a:r>
            <a:r>
              <a:rPr lang="en-US" err="1">
                <a:latin typeface="Calibri"/>
                <a:ea typeface="Calibri"/>
                <a:cs typeface="Calibri"/>
              </a:rPr>
              <a:t>l'IT</a:t>
            </a:r>
            <a:r>
              <a:rPr lang="en-US">
                <a:latin typeface="Calibri"/>
                <a:ea typeface="Calibri"/>
                <a:cs typeface="Calibri"/>
              </a:rPr>
              <a:t> et du </a:t>
            </a:r>
            <a:r>
              <a:rPr lang="en-US" err="1">
                <a:latin typeface="Calibri"/>
                <a:ea typeface="Calibri"/>
                <a:cs typeface="Calibri"/>
              </a:rPr>
              <a:t>broa</a:t>
            </a:r>
            <a:r>
              <a:rPr lang="en-US">
                <a:latin typeface="Calibri"/>
                <a:ea typeface="Calibri"/>
                <a:cs typeface="Calibri"/>
              </a:rPr>
              <a:t>dcast à </a:t>
            </a:r>
            <a:r>
              <a:rPr lang="en-US" err="1">
                <a:latin typeface="Calibri"/>
                <a:ea typeface="Calibri"/>
                <a:cs typeface="Calibri"/>
              </a:rPr>
              <a:t>travailler</a:t>
            </a:r>
            <a:r>
              <a:rPr lang="en-US">
                <a:latin typeface="Calibri"/>
                <a:ea typeface="Calibri"/>
                <a:cs typeface="Calibri"/>
              </a:rPr>
              <a:t> </a:t>
            </a:r>
            <a:r>
              <a:rPr lang="en-US" err="1">
                <a:latin typeface="Calibri"/>
                <a:ea typeface="Calibri"/>
                <a:cs typeface="Calibri"/>
              </a:rPr>
              <a:t>ensemble, </a:t>
            </a:r>
            <a:r>
              <a:rPr lang="en-US">
                <a:latin typeface="Calibri"/>
                <a:ea typeface="Calibri"/>
                <a:cs typeface="Calibri"/>
              </a:rPr>
              <a:t>avec </a:t>
            </a:r>
            <a:r>
              <a:rPr lang="en-US" err="1">
                <a:latin typeface="Calibri"/>
                <a:ea typeface="Calibri"/>
                <a:cs typeface="Calibri"/>
              </a:rPr>
              <a:t>leurs</a:t>
            </a:r>
            <a:r>
              <a:rPr lang="en-US">
                <a:latin typeface="Calibri"/>
                <a:ea typeface="Calibri"/>
                <a:cs typeface="Calibri"/>
              </a:rPr>
              <a:t> </a:t>
            </a:r>
            <a:r>
              <a:rPr lang="en-US" err="1">
                <a:latin typeface="Calibri"/>
                <a:ea typeface="Calibri"/>
                <a:cs typeface="Calibri"/>
              </a:rPr>
              <a:t>héritages</a:t>
            </a:r>
            <a:r>
              <a:rPr lang="en-US">
                <a:latin typeface="Calibri"/>
                <a:ea typeface="Calibri"/>
                <a:cs typeface="Calibri"/>
              </a:rPr>
              <a:t> et </a:t>
            </a:r>
            <a:r>
              <a:rPr lang="en-US" err="1">
                <a:latin typeface="Calibri"/>
                <a:ea typeface="Calibri"/>
                <a:cs typeface="Calibri"/>
              </a:rPr>
              <a:t>leurs</a:t>
            </a:r>
            <a:r>
              <a:rPr lang="en-US">
                <a:latin typeface="Calibri"/>
                <a:ea typeface="Calibri"/>
                <a:cs typeface="Calibri"/>
              </a:rPr>
              <a:t> </a:t>
            </a:r>
            <a:r>
              <a:rPr lang="en-US" err="1">
                <a:latin typeface="Calibri"/>
                <a:ea typeface="Calibri"/>
                <a:cs typeface="Calibri"/>
              </a:rPr>
              <a:t>contraintes</a:t>
            </a:r>
            <a:r>
              <a:rPr lang="en-US">
                <a:latin typeface="Calibri"/>
                <a:ea typeface="Calibri"/>
                <a:cs typeface="Calibri"/>
              </a:rPr>
              <a:t> (sécurité et rigueur pour le réseau, </a:t>
            </a:r>
            <a:r>
              <a:rPr lang="en-US" err="1">
                <a:latin typeface="Calibri"/>
                <a:ea typeface="Calibri"/>
                <a:cs typeface="Calibri"/>
              </a:rPr>
              <a:t>continuité</a:t>
            </a:r>
            <a:r>
              <a:rPr lang="en-US">
                <a:latin typeface="Calibri"/>
                <a:ea typeface="Calibri"/>
                <a:cs typeface="Calibri"/>
              </a:rPr>
              <a:t> </a:t>
            </a:r>
            <a:r>
              <a:rPr lang="en-US" err="1">
                <a:latin typeface="Calibri"/>
                <a:ea typeface="Calibri"/>
                <a:cs typeface="Calibri"/>
              </a:rPr>
              <a:t>d'antenne</a:t>
            </a:r>
            <a:r>
              <a:rPr lang="en-US">
                <a:latin typeface="Calibri"/>
                <a:ea typeface="Calibri"/>
                <a:cs typeface="Calibri"/>
              </a:rPr>
              <a:t> e</a:t>
            </a:r>
            <a:r>
              <a:rPr lang="en-US" err="1">
                <a:latin typeface="Calibri"/>
                <a:ea typeface="Calibri"/>
                <a:cs typeface="Calibri"/>
              </a:rPr>
              <a:t>t interve</a:t>
            </a:r>
            <a:r>
              <a:rPr lang="en-US">
                <a:latin typeface="Calibri"/>
                <a:ea typeface="Calibri"/>
                <a:cs typeface="Calibri"/>
              </a:rPr>
              <a:t>ntions </a:t>
            </a:r>
            <a:r>
              <a:rPr lang="en-US" err="1">
                <a:latin typeface="Calibri"/>
                <a:ea typeface="Calibri"/>
                <a:cs typeface="Calibri"/>
              </a:rPr>
              <a:t>immédiates</a:t>
            </a:r>
            <a:r>
              <a:rPr lang="en-US">
                <a:latin typeface="Calibri"/>
                <a:ea typeface="Calibri"/>
                <a:cs typeface="Calibri"/>
              </a:rPr>
              <a:t> </a:t>
            </a:r>
            <a:r>
              <a:rPr lang="en-US" err="1">
                <a:latin typeface="Calibri"/>
                <a:ea typeface="Calibri"/>
                <a:cs typeface="Calibri"/>
              </a:rPr>
              <a:t>pour le br</a:t>
            </a:r>
            <a:r>
              <a:rPr lang="en-US">
                <a:latin typeface="Calibri"/>
                <a:ea typeface="Calibri"/>
                <a:cs typeface="Calibri"/>
              </a:rPr>
              <a:t>oadcast). Cette alternative est </a:t>
            </a:r>
            <a:r>
              <a:rPr lang="en-US" err="1">
                <a:latin typeface="Calibri"/>
                <a:ea typeface="Calibri"/>
                <a:cs typeface="Calibri"/>
              </a:rPr>
              <a:t>interessante</a:t>
            </a:r>
            <a:r>
              <a:rPr lang="en-US">
                <a:latin typeface="Calibri"/>
                <a:ea typeface="Calibri"/>
                <a:cs typeface="Calibri"/>
              </a:rPr>
              <a:t> </a:t>
            </a:r>
            <a:r>
              <a:rPr lang="en-US" err="1">
                <a:latin typeface="Calibri"/>
                <a:ea typeface="Calibri"/>
                <a:cs typeface="Calibri"/>
              </a:rPr>
              <a:t>si</a:t>
            </a:r>
            <a:r>
              <a:rPr lang="en-US">
                <a:latin typeface="Calibri"/>
                <a:ea typeface="Calibri"/>
                <a:cs typeface="Calibri"/>
              </a:rPr>
              <a:t> les </a:t>
            </a:r>
            <a:r>
              <a:rPr lang="en-US" err="1">
                <a:latin typeface="Calibri"/>
                <a:ea typeface="Calibri"/>
                <a:cs typeface="Calibri"/>
              </a:rPr>
              <a:t>ressources</a:t>
            </a:r>
            <a:r>
              <a:rPr lang="en-US">
                <a:latin typeface="Calibri"/>
                <a:ea typeface="Calibri"/>
                <a:cs typeface="Calibri"/>
              </a:rPr>
              <a:t> </a:t>
            </a:r>
            <a:r>
              <a:rPr lang="en-US" err="1">
                <a:latin typeface="Calibri"/>
                <a:ea typeface="Calibri"/>
                <a:cs typeface="Calibri"/>
              </a:rPr>
              <a:t>humaines</a:t>
            </a:r>
            <a:r>
              <a:rPr lang="en-US">
                <a:latin typeface="Calibri"/>
                <a:ea typeface="Calibri"/>
                <a:cs typeface="Calibri"/>
              </a:rPr>
              <a:t> et </a:t>
            </a:r>
            <a:r>
              <a:rPr lang="en-US" err="1">
                <a:latin typeface="Calibri"/>
                <a:ea typeface="Calibri"/>
                <a:cs typeface="Calibri"/>
              </a:rPr>
              <a:t>budgétaires</a:t>
            </a:r>
            <a:r>
              <a:rPr lang="en-US">
                <a:latin typeface="Calibri"/>
                <a:ea typeface="Calibri"/>
                <a:cs typeface="Calibri"/>
              </a:rPr>
              <a:t> </a:t>
            </a:r>
            <a:r>
              <a:rPr lang="en-US" err="1">
                <a:latin typeface="Calibri"/>
                <a:ea typeface="Calibri"/>
                <a:cs typeface="Calibri"/>
              </a:rPr>
              <a:t>sont</a:t>
            </a:r>
            <a:r>
              <a:rPr lang="en-US">
                <a:latin typeface="Calibri"/>
                <a:ea typeface="Calibri"/>
                <a:cs typeface="Calibri"/>
              </a:rPr>
              <a:t> au </a:t>
            </a:r>
            <a:r>
              <a:rPr lang="en-US" err="1">
                <a:latin typeface="Calibri"/>
                <a:ea typeface="Calibri"/>
                <a:cs typeface="Calibri"/>
              </a:rPr>
              <a:t>rendez</a:t>
            </a:r>
            <a:r>
              <a:rPr lang="en-US">
                <a:latin typeface="Calibri"/>
                <a:ea typeface="Calibri"/>
                <a:cs typeface="Calibri"/>
              </a:rPr>
              <a:t>-vous. Elle </a:t>
            </a:r>
            <a:r>
              <a:rPr lang="en-US" err="1">
                <a:latin typeface="Calibri"/>
                <a:ea typeface="Calibri"/>
                <a:cs typeface="Calibri"/>
              </a:rPr>
              <a:t>gartantie</a:t>
            </a:r>
            <a:r>
              <a:rPr lang="en-US">
                <a:latin typeface="Calibri"/>
                <a:ea typeface="Calibri"/>
                <a:cs typeface="Calibri"/>
              </a:rPr>
              <a:t> </a:t>
            </a:r>
            <a:r>
              <a:rPr lang="en-US" err="1">
                <a:latin typeface="Calibri"/>
                <a:ea typeface="Calibri"/>
                <a:cs typeface="Calibri"/>
              </a:rPr>
              <a:t>alors</a:t>
            </a:r>
            <a:r>
              <a:rPr lang="en-US">
                <a:latin typeface="Calibri"/>
                <a:ea typeface="Calibri"/>
                <a:cs typeface="Calibri"/>
              </a:rPr>
              <a:t> un </a:t>
            </a:r>
            <a:r>
              <a:rPr lang="en-US" err="1">
                <a:latin typeface="Calibri"/>
                <a:ea typeface="Calibri"/>
                <a:cs typeface="Calibri"/>
              </a:rPr>
              <a:t>résultat</a:t>
            </a:r>
            <a:r>
              <a:rPr lang="en-US">
                <a:latin typeface="Calibri"/>
                <a:ea typeface="Calibri"/>
                <a:cs typeface="Calibri"/>
              </a:rPr>
              <a:t> de très haute </a:t>
            </a:r>
            <a:r>
              <a:rPr lang="en-US" err="1">
                <a:latin typeface="Calibri"/>
                <a:ea typeface="Calibri"/>
                <a:cs typeface="Calibri"/>
              </a:rPr>
              <a:t>qualité</a:t>
            </a:r>
            <a:r>
              <a:rPr lang="en-US">
                <a:latin typeface="Calibri"/>
                <a:ea typeface="Calibri"/>
                <a:cs typeface="Calibri"/>
              </a:rPr>
              <a:t> avec </a:t>
            </a:r>
            <a:r>
              <a:rPr lang="en-US" err="1">
                <a:latin typeface="Calibri"/>
                <a:ea typeface="Calibri"/>
                <a:cs typeface="Calibri"/>
              </a:rPr>
              <a:t>une</a:t>
            </a:r>
            <a:r>
              <a:rPr lang="en-US">
                <a:latin typeface="Calibri"/>
                <a:ea typeface="Calibri"/>
                <a:cs typeface="Calibri"/>
              </a:rPr>
              <a:t> grande </a:t>
            </a:r>
            <a:r>
              <a:rPr lang="en-US" err="1">
                <a:latin typeface="Calibri"/>
                <a:ea typeface="Calibri"/>
                <a:cs typeface="Calibri"/>
              </a:rPr>
              <a:t>résillience</a:t>
            </a:r>
            <a:r>
              <a:rPr lang="en-US">
                <a:latin typeface="Calibri"/>
                <a:ea typeface="Calibri"/>
                <a:cs typeface="Calibri"/>
              </a:rPr>
              <a:t>. </a:t>
            </a:r>
          </a:p>
        </p:txBody>
      </p:sp>
      <p:sp>
        <p:nvSpPr>
          <p:cNvPr id="4" name="Slide Number Placeholder 3"/>
          <p:cNvSpPr>
            <a:spLocks noGrp="1"/>
          </p:cNvSpPr>
          <p:nvPr>
            <p:ph type="sldNum" sz="quarter" idx="5"/>
          </p:nvPr>
        </p:nvSpPr>
        <p:spPr/>
        <p:txBody>
          <a:bodyPr/>
          <a:lstStyle/>
          <a:p>
            <a:fld id="{22A7C16C-36DA-44A4-AACC-DB2916092BA3}" type="slidenum">
              <a:rPr lang="en-US" smtClean="0"/>
              <a:t>37</a:t>
            </a:fld>
            <a:endParaRPr lang="en-US"/>
          </a:p>
        </p:txBody>
      </p:sp>
      <p:sp>
        <p:nvSpPr>
          <p:cNvPr id="5" name="Footer Placeholder 4">
            <a:extLst>
              <a:ext uri="{FF2B5EF4-FFF2-40B4-BE49-F238E27FC236}">
                <a16:creationId xmlns:a16="http://schemas.microsoft.com/office/drawing/2014/main" id="{5E09E319-2F5B-B606-9B8D-B1CC996AE423}"/>
              </a:ext>
            </a:extLst>
          </p:cNvPr>
          <p:cNvSpPr>
            <a:spLocks noGrp="1"/>
          </p:cNvSpPr>
          <p:nvPr>
            <p:ph type="ftr" sz="quarter" idx="4"/>
          </p:nvPr>
        </p:nvSpPr>
        <p:spPr/>
        <p:txBody>
          <a:bodyPr/>
          <a:lstStyle/>
          <a:p>
            <a:r>
              <a:rPr lang="en-US"/>
              <a:t>Présentation Satis 2025 commentée</a:t>
            </a:r>
          </a:p>
        </p:txBody>
      </p:sp>
      <p:sp>
        <p:nvSpPr>
          <p:cNvPr id="6" name="Header Placeholder 5">
            <a:extLst>
              <a:ext uri="{FF2B5EF4-FFF2-40B4-BE49-F238E27FC236}">
                <a16:creationId xmlns:a16="http://schemas.microsoft.com/office/drawing/2014/main" id="{BFD1AF88-9010-BE2F-F499-C03B54CB4BCF}"/>
              </a:ext>
            </a:extLst>
          </p:cNvPr>
          <p:cNvSpPr>
            <a:spLocks noGrp="1"/>
          </p:cNvSpPr>
          <p:nvPr>
            <p:ph type="hdr" sz="quarter"/>
          </p:nvPr>
        </p:nvSpPr>
        <p:spPr/>
        <p:txBody>
          <a:bodyPr/>
          <a:lstStyle/>
          <a:p>
            <a:r>
              <a:rPr lang="fr-FR"/>
              <a:t>L'IPMX - Le 2110 rendu facile ?</a:t>
            </a:r>
            <a:endParaRPr lang="en-US"/>
          </a:p>
        </p:txBody>
      </p:sp>
    </p:spTree>
    <p:extLst>
      <p:ext uri="{BB962C8B-B14F-4D97-AF65-F5344CB8AC3E}">
        <p14:creationId xmlns:p14="http://schemas.microsoft.com/office/powerpoint/2010/main" val="3705914075"/>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atin typeface="Calibri"/>
                <a:ea typeface="Calibri"/>
                <a:cs typeface="Calibri"/>
              </a:rPr>
              <a:t>HD Base-T </a:t>
            </a:r>
            <a:r>
              <a:rPr lang="en-US" err="1">
                <a:latin typeface="Calibri"/>
                <a:ea typeface="Calibri"/>
                <a:cs typeface="Calibri"/>
              </a:rPr>
              <a:t>peut</a:t>
            </a:r>
            <a:r>
              <a:rPr lang="en-US">
                <a:latin typeface="Calibri"/>
                <a:ea typeface="Calibri"/>
                <a:cs typeface="Calibri"/>
              </a:rPr>
              <a:t> </a:t>
            </a:r>
            <a:r>
              <a:rPr lang="en-US" err="1">
                <a:latin typeface="Calibri"/>
                <a:ea typeface="Calibri"/>
                <a:cs typeface="Calibri"/>
              </a:rPr>
              <a:t>venir</a:t>
            </a:r>
            <a:r>
              <a:rPr lang="en-US">
                <a:latin typeface="Calibri"/>
                <a:ea typeface="Calibri"/>
                <a:cs typeface="Calibri"/>
              </a:rPr>
              <a:t> à </a:t>
            </a:r>
            <a:r>
              <a:rPr lang="en-US" err="1">
                <a:latin typeface="Calibri"/>
                <a:ea typeface="Calibri"/>
                <a:cs typeface="Calibri"/>
              </a:rPr>
              <a:t>l'idée</a:t>
            </a:r>
            <a:r>
              <a:rPr lang="en-US">
                <a:latin typeface="Calibri"/>
                <a:ea typeface="Calibri"/>
                <a:cs typeface="Calibri"/>
              </a:rPr>
              <a:t> </a:t>
            </a:r>
            <a:r>
              <a:rPr lang="en-US" err="1">
                <a:latin typeface="Calibri"/>
                <a:ea typeface="Calibri"/>
                <a:cs typeface="Calibri"/>
              </a:rPr>
              <a:t>si</a:t>
            </a:r>
            <a:r>
              <a:rPr lang="en-US">
                <a:latin typeface="Calibri"/>
                <a:ea typeface="Calibri"/>
                <a:cs typeface="Calibri"/>
              </a:rPr>
              <a:t> </a:t>
            </a:r>
            <a:r>
              <a:rPr lang="en-US" err="1">
                <a:latin typeface="Calibri"/>
                <a:ea typeface="Calibri"/>
                <a:cs typeface="Calibri"/>
              </a:rPr>
              <a:t>l'ont</a:t>
            </a:r>
            <a:r>
              <a:rPr lang="en-US">
                <a:latin typeface="Calibri"/>
                <a:ea typeface="Calibri"/>
                <a:cs typeface="Calibri"/>
              </a:rPr>
              <a:t> recherche des alternatives à IPMX. </a:t>
            </a:r>
            <a:r>
              <a:rPr lang="en-US" err="1">
                <a:latin typeface="Calibri"/>
                <a:ea typeface="Calibri"/>
                <a:cs typeface="Calibri"/>
              </a:rPr>
              <a:t>Néanmoins</a:t>
            </a:r>
            <a:r>
              <a:rPr lang="en-US">
                <a:latin typeface="Calibri"/>
                <a:ea typeface="Calibri"/>
                <a:cs typeface="Calibri"/>
              </a:rPr>
              <a:t>, HD Base-T </a:t>
            </a:r>
            <a:r>
              <a:rPr lang="en-US" err="1">
                <a:latin typeface="Calibri"/>
                <a:ea typeface="Calibri"/>
                <a:cs typeface="Calibri"/>
              </a:rPr>
              <a:t>c'est</a:t>
            </a:r>
            <a:r>
              <a:rPr lang="en-US">
                <a:latin typeface="Calibri"/>
                <a:ea typeface="Calibri"/>
                <a:cs typeface="Calibri"/>
              </a:rPr>
              <a:t> pas </a:t>
            </a:r>
            <a:r>
              <a:rPr lang="en-US" err="1">
                <a:latin typeface="Calibri"/>
                <a:ea typeface="Calibri"/>
                <a:cs typeface="Calibri"/>
              </a:rPr>
              <a:t>une</a:t>
            </a:r>
            <a:r>
              <a:rPr lang="en-US">
                <a:latin typeface="Calibri"/>
                <a:ea typeface="Calibri"/>
                <a:cs typeface="Calibri"/>
              </a:rPr>
              <a:t> </a:t>
            </a:r>
            <a:r>
              <a:rPr lang="en-US" err="1">
                <a:latin typeface="Calibri"/>
                <a:ea typeface="Calibri"/>
                <a:cs typeface="Calibri"/>
              </a:rPr>
              <a:t>technologie</a:t>
            </a:r>
            <a:r>
              <a:rPr lang="en-US">
                <a:latin typeface="Calibri"/>
                <a:ea typeface="Calibri"/>
                <a:cs typeface="Calibri"/>
              </a:rPr>
              <a:t> de transport sur IP. Elle ne </a:t>
            </a:r>
            <a:r>
              <a:rPr lang="en-US" err="1">
                <a:latin typeface="Calibri"/>
                <a:ea typeface="Calibri"/>
                <a:cs typeface="Calibri"/>
              </a:rPr>
              <a:t>permet</a:t>
            </a:r>
            <a:r>
              <a:rPr lang="en-US">
                <a:latin typeface="Calibri"/>
                <a:ea typeface="Calibri"/>
                <a:cs typeface="Calibri"/>
              </a:rPr>
              <a:t> </a:t>
            </a:r>
            <a:r>
              <a:rPr lang="en-US" err="1">
                <a:latin typeface="Calibri"/>
                <a:ea typeface="Calibri"/>
                <a:cs typeface="Calibri"/>
              </a:rPr>
              <a:t>donc</a:t>
            </a:r>
            <a:r>
              <a:rPr lang="en-US">
                <a:latin typeface="Calibri"/>
                <a:ea typeface="Calibri"/>
                <a:cs typeface="Calibri"/>
              </a:rPr>
              <a:t> pas </a:t>
            </a:r>
            <a:r>
              <a:rPr lang="en-US" err="1">
                <a:latin typeface="Calibri"/>
                <a:ea typeface="Calibri"/>
                <a:cs typeface="Calibri"/>
              </a:rPr>
              <a:t>forcément</a:t>
            </a:r>
            <a:r>
              <a:rPr lang="en-US">
                <a:latin typeface="Calibri"/>
                <a:ea typeface="Calibri"/>
                <a:cs typeface="Calibri"/>
              </a:rPr>
              <a:t> les </a:t>
            </a:r>
            <a:r>
              <a:rPr lang="en-US" err="1">
                <a:latin typeface="Calibri"/>
                <a:ea typeface="Calibri"/>
                <a:cs typeface="Calibri"/>
              </a:rPr>
              <a:t>mêmes</a:t>
            </a:r>
            <a:r>
              <a:rPr lang="en-US">
                <a:latin typeface="Calibri"/>
                <a:ea typeface="Calibri"/>
                <a:cs typeface="Calibri"/>
              </a:rPr>
              <a:t> usages. </a:t>
            </a:r>
          </a:p>
        </p:txBody>
      </p:sp>
      <p:sp>
        <p:nvSpPr>
          <p:cNvPr id="4" name="Slide Number Placeholder 3"/>
          <p:cNvSpPr>
            <a:spLocks noGrp="1"/>
          </p:cNvSpPr>
          <p:nvPr>
            <p:ph type="sldNum" sz="quarter" idx="5"/>
          </p:nvPr>
        </p:nvSpPr>
        <p:spPr/>
        <p:txBody>
          <a:bodyPr/>
          <a:lstStyle/>
          <a:p>
            <a:fld id="{22A7C16C-36DA-44A4-AACC-DB2916092BA3}" type="slidenum">
              <a:rPr lang="en-US" smtClean="0"/>
              <a:t>38</a:t>
            </a:fld>
            <a:endParaRPr lang="en-US"/>
          </a:p>
        </p:txBody>
      </p:sp>
      <p:sp>
        <p:nvSpPr>
          <p:cNvPr id="5" name="Footer Placeholder 4">
            <a:extLst>
              <a:ext uri="{FF2B5EF4-FFF2-40B4-BE49-F238E27FC236}">
                <a16:creationId xmlns:a16="http://schemas.microsoft.com/office/drawing/2014/main" id="{1DEF2C4B-8609-47A2-3D33-A6E748DB9DDC}"/>
              </a:ext>
            </a:extLst>
          </p:cNvPr>
          <p:cNvSpPr>
            <a:spLocks noGrp="1"/>
          </p:cNvSpPr>
          <p:nvPr>
            <p:ph type="ftr" sz="quarter" idx="4"/>
          </p:nvPr>
        </p:nvSpPr>
        <p:spPr/>
        <p:txBody>
          <a:bodyPr/>
          <a:lstStyle/>
          <a:p>
            <a:r>
              <a:rPr lang="en-US"/>
              <a:t>Présentation Satis 2025 commentée</a:t>
            </a:r>
          </a:p>
        </p:txBody>
      </p:sp>
      <p:sp>
        <p:nvSpPr>
          <p:cNvPr id="6" name="Header Placeholder 5">
            <a:extLst>
              <a:ext uri="{FF2B5EF4-FFF2-40B4-BE49-F238E27FC236}">
                <a16:creationId xmlns:a16="http://schemas.microsoft.com/office/drawing/2014/main" id="{5081FD3D-6386-89FA-20C4-174B599050C5}"/>
              </a:ext>
            </a:extLst>
          </p:cNvPr>
          <p:cNvSpPr>
            <a:spLocks noGrp="1"/>
          </p:cNvSpPr>
          <p:nvPr>
            <p:ph type="hdr" sz="quarter"/>
          </p:nvPr>
        </p:nvSpPr>
        <p:spPr/>
        <p:txBody>
          <a:bodyPr/>
          <a:lstStyle/>
          <a:p>
            <a:r>
              <a:rPr lang="fr-FR"/>
              <a:t>L'IPMX - Le 2110 rendu facile ?</a:t>
            </a:r>
            <a:endParaRPr lang="en-US"/>
          </a:p>
        </p:txBody>
      </p:sp>
    </p:spTree>
    <p:extLst>
      <p:ext uri="{BB962C8B-B14F-4D97-AF65-F5344CB8AC3E}">
        <p14:creationId xmlns:p14="http://schemas.microsoft.com/office/powerpoint/2010/main" val="3759590284"/>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err="1">
                <a:latin typeface="Calibri"/>
                <a:ea typeface="Calibri"/>
                <a:cs typeface="Calibri"/>
              </a:rPr>
              <a:t>Rester</a:t>
            </a:r>
            <a:r>
              <a:rPr lang="en-US">
                <a:latin typeface="Calibri"/>
                <a:ea typeface="Calibri"/>
                <a:cs typeface="Calibri"/>
              </a:rPr>
              <a:t> </a:t>
            </a:r>
            <a:r>
              <a:rPr lang="en-US" err="1">
                <a:latin typeface="Calibri"/>
                <a:ea typeface="Calibri"/>
                <a:cs typeface="Calibri"/>
              </a:rPr>
              <a:t>en</a:t>
            </a:r>
            <a:r>
              <a:rPr lang="en-US">
                <a:latin typeface="Calibri"/>
                <a:ea typeface="Calibri"/>
                <a:cs typeface="Calibri"/>
              </a:rPr>
              <a:t> SDI </a:t>
            </a:r>
            <a:r>
              <a:rPr lang="en-US" err="1">
                <a:latin typeface="Calibri"/>
                <a:ea typeface="Calibri"/>
                <a:cs typeface="Calibri"/>
              </a:rPr>
              <a:t>ou</a:t>
            </a:r>
            <a:r>
              <a:rPr lang="en-US">
                <a:latin typeface="Calibri"/>
                <a:ea typeface="Calibri"/>
                <a:cs typeface="Calibri"/>
              </a:rPr>
              <a:t> </a:t>
            </a:r>
            <a:r>
              <a:rPr lang="en-US" err="1">
                <a:latin typeface="Calibri"/>
                <a:ea typeface="Calibri"/>
                <a:cs typeface="Calibri"/>
              </a:rPr>
              <a:t>en</a:t>
            </a:r>
            <a:r>
              <a:rPr lang="en-US">
                <a:latin typeface="Calibri"/>
                <a:ea typeface="Calibri"/>
                <a:cs typeface="Calibri"/>
              </a:rPr>
              <a:t> HDMI, </a:t>
            </a:r>
            <a:r>
              <a:rPr lang="en-US" err="1">
                <a:latin typeface="Calibri"/>
                <a:ea typeface="Calibri"/>
                <a:cs typeface="Calibri"/>
              </a:rPr>
              <a:t>serait-ce</a:t>
            </a:r>
            <a:r>
              <a:rPr lang="en-US">
                <a:latin typeface="Calibri"/>
                <a:ea typeface="Calibri"/>
                <a:cs typeface="Calibri"/>
              </a:rPr>
              <a:t> </a:t>
            </a:r>
            <a:r>
              <a:rPr lang="en-US" err="1">
                <a:latin typeface="Calibri"/>
                <a:ea typeface="Calibri"/>
                <a:cs typeface="Calibri"/>
              </a:rPr>
              <a:t>également</a:t>
            </a:r>
            <a:r>
              <a:rPr lang="en-US">
                <a:latin typeface="Calibri"/>
                <a:ea typeface="Calibri"/>
                <a:cs typeface="Calibri"/>
              </a:rPr>
              <a:t> </a:t>
            </a:r>
            <a:r>
              <a:rPr lang="en-US" err="1">
                <a:latin typeface="Calibri"/>
                <a:ea typeface="Calibri"/>
                <a:cs typeface="Calibri"/>
              </a:rPr>
              <a:t>une</a:t>
            </a:r>
            <a:r>
              <a:rPr lang="en-US">
                <a:latin typeface="Calibri"/>
                <a:ea typeface="Calibri"/>
                <a:cs typeface="Calibri"/>
              </a:rPr>
              <a:t> alternative ? </a:t>
            </a:r>
          </a:p>
          <a:p>
            <a:endParaRPr lang="en-US">
              <a:latin typeface="Calibri"/>
              <a:ea typeface="Calibri"/>
              <a:cs typeface="Calibri"/>
            </a:endParaRPr>
          </a:p>
          <a:p>
            <a:r>
              <a:rPr lang="en-US" err="1">
                <a:latin typeface="Calibri"/>
                <a:ea typeface="Calibri"/>
                <a:cs typeface="Calibri"/>
              </a:rPr>
              <a:t>L'idée</a:t>
            </a:r>
            <a:r>
              <a:rPr lang="en-US">
                <a:latin typeface="Calibri"/>
                <a:ea typeface="Calibri"/>
                <a:cs typeface="Calibri"/>
              </a:rPr>
              <a:t> </a:t>
            </a:r>
            <a:r>
              <a:rPr lang="en-US" err="1">
                <a:latin typeface="Calibri"/>
                <a:ea typeface="Calibri"/>
                <a:cs typeface="Calibri"/>
              </a:rPr>
              <a:t>peut</a:t>
            </a:r>
            <a:r>
              <a:rPr lang="en-US">
                <a:latin typeface="Calibri"/>
                <a:ea typeface="Calibri"/>
                <a:cs typeface="Calibri"/>
              </a:rPr>
              <a:t> </a:t>
            </a:r>
            <a:r>
              <a:rPr lang="en-US" err="1">
                <a:latin typeface="Calibri"/>
                <a:ea typeface="Calibri"/>
                <a:cs typeface="Calibri"/>
              </a:rPr>
              <a:t>sembler</a:t>
            </a:r>
            <a:r>
              <a:rPr lang="en-US">
                <a:latin typeface="Calibri"/>
                <a:ea typeface="Calibri"/>
                <a:cs typeface="Calibri"/>
              </a:rPr>
              <a:t> bonne. SDI est un </a:t>
            </a:r>
            <a:r>
              <a:rPr lang="en-US" err="1">
                <a:latin typeface="Calibri"/>
                <a:ea typeface="Calibri"/>
                <a:cs typeface="Calibri"/>
              </a:rPr>
              <a:t>protocole</a:t>
            </a:r>
            <a:r>
              <a:rPr lang="en-US">
                <a:latin typeface="Calibri"/>
                <a:ea typeface="Calibri"/>
                <a:cs typeface="Calibri"/>
              </a:rPr>
              <a:t> </a:t>
            </a:r>
            <a:r>
              <a:rPr lang="en-US" err="1">
                <a:latin typeface="Calibri"/>
                <a:ea typeface="Calibri"/>
                <a:cs typeface="Calibri"/>
              </a:rPr>
              <a:t>maîtrisé</a:t>
            </a:r>
            <a:r>
              <a:rPr lang="en-US">
                <a:latin typeface="Calibri"/>
                <a:ea typeface="Calibri"/>
                <a:cs typeface="Calibri"/>
              </a:rPr>
              <a:t> </a:t>
            </a:r>
            <a:r>
              <a:rPr lang="en-US" err="1">
                <a:latin typeface="Calibri"/>
                <a:ea typeface="Calibri"/>
                <a:cs typeface="Calibri"/>
              </a:rPr>
              <a:t>depuis</a:t>
            </a:r>
            <a:r>
              <a:rPr lang="en-US">
                <a:latin typeface="Calibri"/>
                <a:ea typeface="Calibri"/>
                <a:cs typeface="Calibri"/>
              </a:rPr>
              <a:t> des </a:t>
            </a:r>
            <a:r>
              <a:rPr lang="en-US" err="1">
                <a:latin typeface="Calibri"/>
                <a:ea typeface="Calibri"/>
                <a:cs typeface="Calibri"/>
              </a:rPr>
              <a:t>dizaines</a:t>
            </a:r>
            <a:r>
              <a:rPr lang="en-US">
                <a:latin typeface="Calibri"/>
                <a:ea typeface="Calibri"/>
                <a:cs typeface="Calibri"/>
              </a:rPr>
              <a:t> </a:t>
            </a:r>
            <a:r>
              <a:rPr lang="en-US" err="1">
                <a:latin typeface="Calibri"/>
                <a:ea typeface="Calibri"/>
                <a:cs typeface="Calibri"/>
              </a:rPr>
              <a:t>d'années</a:t>
            </a:r>
            <a:r>
              <a:rPr lang="en-US">
                <a:latin typeface="Calibri"/>
                <a:ea typeface="Calibri"/>
                <a:cs typeface="Calibri"/>
              </a:rPr>
              <a:t> et </a:t>
            </a:r>
            <a:r>
              <a:rPr lang="en-US" err="1">
                <a:latin typeface="Calibri"/>
                <a:ea typeface="Calibri"/>
                <a:cs typeface="Calibri"/>
              </a:rPr>
              <a:t>ces</a:t>
            </a:r>
            <a:r>
              <a:rPr lang="en-US">
                <a:latin typeface="Calibri"/>
                <a:ea typeface="Calibri"/>
                <a:cs typeface="Calibri"/>
              </a:rPr>
              <a:t> modes de transports </a:t>
            </a:r>
            <a:r>
              <a:rPr lang="en-US" err="1">
                <a:latin typeface="Calibri"/>
                <a:ea typeface="Calibri"/>
                <a:cs typeface="Calibri"/>
              </a:rPr>
              <a:t>sont</a:t>
            </a:r>
            <a:r>
              <a:rPr lang="en-US">
                <a:latin typeface="Calibri"/>
                <a:ea typeface="Calibri"/>
                <a:cs typeface="Calibri"/>
              </a:rPr>
              <a:t> beaucoup plus simples à "</a:t>
            </a:r>
            <a:r>
              <a:rPr lang="en-US" err="1">
                <a:latin typeface="Calibri"/>
                <a:ea typeface="Calibri"/>
                <a:cs typeface="Calibri"/>
              </a:rPr>
              <a:t>bidouiller</a:t>
            </a:r>
            <a:r>
              <a:rPr lang="en-US">
                <a:latin typeface="Calibri"/>
                <a:ea typeface="Calibri"/>
                <a:cs typeface="Calibri"/>
              </a:rPr>
              <a:t>". </a:t>
            </a:r>
            <a:r>
              <a:rPr lang="en-US" err="1">
                <a:latin typeface="Calibri"/>
                <a:ea typeface="Calibri"/>
                <a:cs typeface="Calibri"/>
              </a:rPr>
              <a:t>Cependant</a:t>
            </a:r>
            <a:r>
              <a:rPr lang="en-US">
                <a:latin typeface="Calibri"/>
                <a:ea typeface="Calibri"/>
                <a:cs typeface="Calibri"/>
              </a:rPr>
              <a:t>, SDI et HDMI </a:t>
            </a:r>
            <a:r>
              <a:rPr lang="en-US" err="1">
                <a:latin typeface="Calibri"/>
                <a:ea typeface="Calibri"/>
                <a:cs typeface="Calibri"/>
              </a:rPr>
              <a:t>comportent</a:t>
            </a:r>
            <a:r>
              <a:rPr lang="en-US">
                <a:latin typeface="Calibri"/>
                <a:ea typeface="Calibri"/>
                <a:cs typeface="Calibri"/>
              </a:rPr>
              <a:t> des </a:t>
            </a:r>
            <a:r>
              <a:rPr lang="en-US" err="1">
                <a:latin typeface="Calibri"/>
                <a:ea typeface="Calibri"/>
                <a:cs typeface="Calibri"/>
              </a:rPr>
              <a:t>freins</a:t>
            </a:r>
            <a:r>
              <a:rPr lang="en-US">
                <a:latin typeface="Calibri"/>
                <a:ea typeface="Calibri"/>
                <a:cs typeface="Calibri"/>
              </a:rPr>
              <a:t> </a:t>
            </a:r>
            <a:r>
              <a:rPr lang="en-US" err="1">
                <a:latin typeface="Calibri"/>
                <a:ea typeface="Calibri"/>
                <a:cs typeface="Calibri"/>
              </a:rPr>
              <a:t>lorsqu'on</a:t>
            </a:r>
            <a:r>
              <a:rPr lang="en-US">
                <a:latin typeface="Calibri"/>
                <a:ea typeface="Calibri"/>
                <a:cs typeface="Calibri"/>
              </a:rPr>
              <a:t> les met </a:t>
            </a:r>
            <a:r>
              <a:rPr lang="en-US" err="1">
                <a:latin typeface="Calibri"/>
                <a:ea typeface="Calibri"/>
                <a:cs typeface="Calibri"/>
              </a:rPr>
              <a:t>en</a:t>
            </a:r>
            <a:r>
              <a:rPr lang="en-US">
                <a:latin typeface="Calibri"/>
                <a:ea typeface="Calibri"/>
                <a:cs typeface="Calibri"/>
              </a:rPr>
              <a:t> faces des </a:t>
            </a:r>
            <a:r>
              <a:rPr lang="en-US" err="1">
                <a:latin typeface="Calibri"/>
                <a:ea typeface="Calibri"/>
                <a:cs typeface="Calibri"/>
              </a:rPr>
              <a:t>besoins</a:t>
            </a:r>
            <a:r>
              <a:rPr lang="en-US">
                <a:latin typeface="Calibri"/>
                <a:ea typeface="Calibri"/>
                <a:cs typeface="Calibri"/>
              </a:rPr>
              <a:t> </a:t>
            </a:r>
            <a:r>
              <a:rPr lang="en-US" err="1">
                <a:latin typeface="Calibri"/>
                <a:ea typeface="Calibri"/>
                <a:cs typeface="Calibri"/>
              </a:rPr>
              <a:t>actuels</a:t>
            </a:r>
            <a:r>
              <a:rPr lang="en-US">
                <a:latin typeface="Calibri"/>
                <a:ea typeface="Calibri"/>
                <a:cs typeface="Calibri"/>
              </a:rPr>
              <a:t> (</a:t>
            </a:r>
            <a:r>
              <a:rPr lang="en-US" err="1">
                <a:latin typeface="Calibri"/>
                <a:ea typeface="Calibri"/>
                <a:cs typeface="Calibri"/>
              </a:rPr>
              <a:t>ce</a:t>
            </a:r>
            <a:r>
              <a:rPr lang="en-US">
                <a:latin typeface="Calibri"/>
                <a:ea typeface="Calibri"/>
                <a:cs typeface="Calibri"/>
              </a:rPr>
              <a:t> qui est bien </a:t>
            </a:r>
            <a:r>
              <a:rPr lang="en-US" err="1">
                <a:latin typeface="Calibri"/>
                <a:ea typeface="Calibri"/>
                <a:cs typeface="Calibri"/>
              </a:rPr>
              <a:t>compréhensible</a:t>
            </a:r>
            <a:r>
              <a:rPr lang="en-US">
                <a:latin typeface="Calibri"/>
                <a:ea typeface="Calibri"/>
                <a:cs typeface="Calibri"/>
              </a:rPr>
              <a:t>, </a:t>
            </a:r>
            <a:r>
              <a:rPr lang="en-US" err="1">
                <a:latin typeface="Calibri"/>
                <a:ea typeface="Calibri"/>
                <a:cs typeface="Calibri"/>
              </a:rPr>
              <a:t>puisque</a:t>
            </a:r>
            <a:r>
              <a:rPr lang="en-US">
                <a:latin typeface="Calibri"/>
                <a:ea typeface="Calibri"/>
                <a:cs typeface="Calibri"/>
              </a:rPr>
              <a:t> </a:t>
            </a:r>
            <a:r>
              <a:rPr lang="en-US" err="1">
                <a:latin typeface="Calibri"/>
                <a:ea typeface="Calibri"/>
                <a:cs typeface="Calibri"/>
              </a:rPr>
              <a:t>ce</a:t>
            </a:r>
            <a:r>
              <a:rPr lang="en-US">
                <a:latin typeface="Calibri"/>
                <a:ea typeface="Calibri"/>
                <a:cs typeface="Calibri"/>
              </a:rPr>
              <a:t> </a:t>
            </a:r>
            <a:r>
              <a:rPr lang="en-US" err="1">
                <a:latin typeface="Calibri"/>
                <a:ea typeface="Calibri"/>
                <a:cs typeface="Calibri"/>
              </a:rPr>
              <a:t>sont</a:t>
            </a:r>
            <a:r>
              <a:rPr lang="en-US">
                <a:latin typeface="Calibri"/>
                <a:ea typeface="Calibri"/>
                <a:cs typeface="Calibri"/>
              </a:rPr>
              <a:t> des technologies </a:t>
            </a:r>
            <a:r>
              <a:rPr lang="en-US" err="1">
                <a:latin typeface="Calibri"/>
                <a:ea typeface="Calibri"/>
                <a:cs typeface="Calibri"/>
              </a:rPr>
              <a:t>apparues</a:t>
            </a:r>
            <a:r>
              <a:rPr lang="en-US">
                <a:latin typeface="Calibri"/>
                <a:ea typeface="Calibri"/>
                <a:cs typeface="Calibri"/>
              </a:rPr>
              <a:t> dans un tout </a:t>
            </a:r>
            <a:r>
              <a:rPr lang="en-US" err="1">
                <a:latin typeface="Calibri"/>
                <a:ea typeface="Calibri"/>
                <a:cs typeface="Calibri"/>
              </a:rPr>
              <a:t>autre</a:t>
            </a:r>
            <a:r>
              <a:rPr lang="en-US">
                <a:latin typeface="Calibri"/>
                <a:ea typeface="Calibri"/>
                <a:cs typeface="Calibri"/>
              </a:rPr>
              <a:t> </a:t>
            </a:r>
            <a:r>
              <a:rPr lang="en-US" err="1">
                <a:latin typeface="Calibri"/>
                <a:ea typeface="Calibri"/>
                <a:cs typeface="Calibri"/>
              </a:rPr>
              <a:t>contexte</a:t>
            </a:r>
            <a:r>
              <a:rPr lang="en-US">
                <a:latin typeface="Calibri"/>
                <a:ea typeface="Calibri"/>
                <a:cs typeface="Calibri"/>
              </a:rPr>
              <a:t> de production et de </a:t>
            </a:r>
            <a:r>
              <a:rPr lang="en-US" err="1">
                <a:latin typeface="Calibri"/>
                <a:ea typeface="Calibri"/>
                <a:cs typeface="Calibri"/>
              </a:rPr>
              <a:t>consommation</a:t>
            </a:r>
            <a:r>
              <a:rPr lang="en-US">
                <a:latin typeface="Calibri"/>
                <a:ea typeface="Calibri"/>
                <a:cs typeface="Calibri"/>
              </a:rPr>
              <a:t> !). </a:t>
            </a:r>
            <a:r>
              <a:rPr lang="en-US" err="1">
                <a:latin typeface="Calibri"/>
                <a:ea typeface="Calibri"/>
                <a:cs typeface="Calibri"/>
              </a:rPr>
              <a:t>N'adopter</a:t>
            </a:r>
            <a:r>
              <a:rPr lang="en-US">
                <a:latin typeface="Calibri"/>
                <a:ea typeface="Calibri"/>
                <a:cs typeface="Calibri"/>
              </a:rPr>
              <a:t> </a:t>
            </a:r>
            <a:r>
              <a:rPr lang="en-US" err="1">
                <a:latin typeface="Calibri"/>
                <a:ea typeface="Calibri"/>
                <a:cs typeface="Calibri"/>
              </a:rPr>
              <a:t>aucune</a:t>
            </a:r>
            <a:r>
              <a:rPr lang="en-US">
                <a:latin typeface="Calibri"/>
                <a:ea typeface="Calibri"/>
                <a:cs typeface="Calibri"/>
              </a:rPr>
              <a:t> </a:t>
            </a:r>
            <a:r>
              <a:rPr lang="en-US" err="1">
                <a:latin typeface="Calibri"/>
                <a:ea typeface="Calibri"/>
                <a:cs typeface="Calibri"/>
              </a:rPr>
              <a:t>norme</a:t>
            </a:r>
            <a:r>
              <a:rPr lang="en-US">
                <a:latin typeface="Calibri"/>
                <a:ea typeface="Calibri"/>
                <a:cs typeface="Calibri"/>
              </a:rPr>
              <a:t> de transmission sur IP </a:t>
            </a:r>
            <a:r>
              <a:rPr lang="en-US" err="1">
                <a:latin typeface="Calibri"/>
                <a:ea typeface="Calibri"/>
                <a:cs typeface="Calibri"/>
              </a:rPr>
              <a:t>pourrait</a:t>
            </a:r>
            <a:r>
              <a:rPr lang="en-US">
                <a:latin typeface="Calibri"/>
                <a:ea typeface="Calibri"/>
                <a:cs typeface="Calibri"/>
              </a:rPr>
              <a:t> </a:t>
            </a:r>
            <a:r>
              <a:rPr lang="en-US" err="1">
                <a:latin typeface="Calibri"/>
                <a:ea typeface="Calibri"/>
                <a:cs typeface="Calibri"/>
              </a:rPr>
              <a:t>donc</a:t>
            </a:r>
            <a:r>
              <a:rPr lang="en-US">
                <a:latin typeface="Calibri"/>
                <a:ea typeface="Calibri"/>
                <a:cs typeface="Calibri"/>
              </a:rPr>
              <a:t> </a:t>
            </a:r>
            <a:r>
              <a:rPr lang="en-US" err="1">
                <a:latin typeface="Calibri"/>
                <a:ea typeface="Calibri"/>
                <a:cs typeface="Calibri"/>
              </a:rPr>
              <a:t>rendre</a:t>
            </a:r>
            <a:r>
              <a:rPr lang="en-US">
                <a:latin typeface="Calibri"/>
                <a:ea typeface="Calibri"/>
                <a:cs typeface="Calibri"/>
              </a:rPr>
              <a:t> </a:t>
            </a:r>
            <a:r>
              <a:rPr lang="en-US" err="1">
                <a:latin typeface="Calibri"/>
                <a:ea typeface="Calibri"/>
                <a:cs typeface="Calibri"/>
              </a:rPr>
              <a:t>compliqué</a:t>
            </a:r>
            <a:r>
              <a:rPr lang="en-US">
                <a:latin typeface="Calibri"/>
                <a:ea typeface="Calibri"/>
                <a:cs typeface="Calibri"/>
              </a:rPr>
              <a:t> le </a:t>
            </a:r>
            <a:r>
              <a:rPr lang="en-US" err="1">
                <a:latin typeface="Calibri"/>
                <a:ea typeface="Calibri"/>
                <a:cs typeface="Calibri"/>
              </a:rPr>
              <a:t>maintient</a:t>
            </a:r>
            <a:r>
              <a:rPr lang="en-US">
                <a:latin typeface="Calibri"/>
                <a:ea typeface="Calibri"/>
                <a:cs typeface="Calibri"/>
              </a:rPr>
              <a:t> des infrastructure à moyen et long </a:t>
            </a:r>
            <a:r>
              <a:rPr lang="en-US" err="1">
                <a:latin typeface="Calibri"/>
                <a:ea typeface="Calibri"/>
                <a:cs typeface="Calibri"/>
              </a:rPr>
              <a:t>terme</a:t>
            </a:r>
            <a:r>
              <a:rPr lang="en-US">
                <a:latin typeface="Calibri"/>
                <a:ea typeface="Calibri"/>
                <a:cs typeface="Calibri"/>
              </a:rPr>
              <a:t> vu </a:t>
            </a:r>
            <a:r>
              <a:rPr lang="en-US" err="1">
                <a:latin typeface="Calibri"/>
                <a:ea typeface="Calibri"/>
                <a:cs typeface="Calibri"/>
              </a:rPr>
              <a:t>l'adoption</a:t>
            </a:r>
            <a:r>
              <a:rPr lang="en-US">
                <a:latin typeface="Calibri"/>
                <a:ea typeface="Calibri"/>
                <a:cs typeface="Calibri"/>
              </a:rPr>
              <a:t> des technologies IP par le </a:t>
            </a:r>
            <a:r>
              <a:rPr lang="en-US" err="1">
                <a:latin typeface="Calibri"/>
                <a:ea typeface="Calibri"/>
                <a:cs typeface="Calibri"/>
              </a:rPr>
              <a:t>marché</a:t>
            </a:r>
            <a:r>
              <a:rPr lang="en-US">
                <a:latin typeface="Calibri"/>
                <a:ea typeface="Calibri"/>
                <a:cs typeface="Calibri"/>
              </a:rPr>
              <a:t> et vu les </a:t>
            </a:r>
            <a:r>
              <a:rPr lang="en-US" err="1">
                <a:latin typeface="Calibri"/>
                <a:ea typeface="Calibri"/>
                <a:cs typeface="Calibri"/>
              </a:rPr>
              <a:t>besoins</a:t>
            </a:r>
            <a:r>
              <a:rPr lang="en-US">
                <a:latin typeface="Calibri"/>
                <a:ea typeface="Calibri"/>
                <a:cs typeface="Calibri"/>
              </a:rPr>
              <a:t> et les habitudes de production </a:t>
            </a:r>
            <a:r>
              <a:rPr lang="en-US" err="1">
                <a:latin typeface="Calibri"/>
                <a:ea typeface="Calibri"/>
                <a:cs typeface="Calibri"/>
              </a:rPr>
              <a:t>actuelles</a:t>
            </a:r>
            <a:r>
              <a:rPr lang="en-US">
                <a:latin typeface="Calibri"/>
                <a:ea typeface="Calibri"/>
                <a:cs typeface="Calibri"/>
              </a:rPr>
              <a:t> et futures.  </a:t>
            </a:r>
          </a:p>
        </p:txBody>
      </p:sp>
      <p:sp>
        <p:nvSpPr>
          <p:cNvPr id="4" name="Slide Number Placeholder 3"/>
          <p:cNvSpPr>
            <a:spLocks noGrp="1"/>
          </p:cNvSpPr>
          <p:nvPr>
            <p:ph type="sldNum" sz="quarter" idx="5"/>
          </p:nvPr>
        </p:nvSpPr>
        <p:spPr/>
        <p:txBody>
          <a:bodyPr/>
          <a:lstStyle/>
          <a:p>
            <a:fld id="{22A7C16C-36DA-44A4-AACC-DB2916092BA3}" type="slidenum">
              <a:rPr lang="en-US" smtClean="0"/>
              <a:t>39</a:t>
            </a:fld>
            <a:endParaRPr lang="en-US"/>
          </a:p>
        </p:txBody>
      </p:sp>
      <p:sp>
        <p:nvSpPr>
          <p:cNvPr id="5" name="Footer Placeholder 4">
            <a:extLst>
              <a:ext uri="{FF2B5EF4-FFF2-40B4-BE49-F238E27FC236}">
                <a16:creationId xmlns:a16="http://schemas.microsoft.com/office/drawing/2014/main" id="{B1681471-2EB9-A773-7CE5-599073DFE401}"/>
              </a:ext>
            </a:extLst>
          </p:cNvPr>
          <p:cNvSpPr>
            <a:spLocks noGrp="1"/>
          </p:cNvSpPr>
          <p:nvPr>
            <p:ph type="ftr" sz="quarter" idx="4"/>
          </p:nvPr>
        </p:nvSpPr>
        <p:spPr/>
        <p:txBody>
          <a:bodyPr/>
          <a:lstStyle/>
          <a:p>
            <a:r>
              <a:rPr lang="en-US"/>
              <a:t>Présentation Satis 2025 commentée</a:t>
            </a:r>
          </a:p>
        </p:txBody>
      </p:sp>
      <p:sp>
        <p:nvSpPr>
          <p:cNvPr id="6" name="Header Placeholder 5">
            <a:extLst>
              <a:ext uri="{FF2B5EF4-FFF2-40B4-BE49-F238E27FC236}">
                <a16:creationId xmlns:a16="http://schemas.microsoft.com/office/drawing/2014/main" id="{F2E6A15B-9BA6-E4BF-DB2F-435806038229}"/>
              </a:ext>
            </a:extLst>
          </p:cNvPr>
          <p:cNvSpPr>
            <a:spLocks noGrp="1"/>
          </p:cNvSpPr>
          <p:nvPr>
            <p:ph type="hdr" sz="quarter"/>
          </p:nvPr>
        </p:nvSpPr>
        <p:spPr/>
        <p:txBody>
          <a:bodyPr/>
          <a:lstStyle/>
          <a:p>
            <a:r>
              <a:rPr lang="fr-FR"/>
              <a:t>L'IPMX - Le 2110 rendu facile ?</a:t>
            </a:r>
            <a:endParaRPr lang="en-US"/>
          </a:p>
        </p:txBody>
      </p:sp>
    </p:spTree>
    <p:extLst>
      <p:ext uri="{BB962C8B-B14F-4D97-AF65-F5344CB8AC3E}">
        <p14:creationId xmlns:p14="http://schemas.microsoft.com/office/powerpoint/2010/main" val="193188121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2A7C16C-36DA-44A4-AACC-DB2916092BA3}" type="slidenum">
              <a:rPr lang="en-US" smtClean="0"/>
              <a:t>4</a:t>
            </a:fld>
            <a:endParaRPr lang="en-US"/>
          </a:p>
        </p:txBody>
      </p:sp>
      <p:sp>
        <p:nvSpPr>
          <p:cNvPr id="5" name="Footer Placeholder 4">
            <a:extLst>
              <a:ext uri="{FF2B5EF4-FFF2-40B4-BE49-F238E27FC236}">
                <a16:creationId xmlns:a16="http://schemas.microsoft.com/office/drawing/2014/main" id="{E8F62635-09C2-9FEF-6108-42E24F7496EC}"/>
              </a:ext>
            </a:extLst>
          </p:cNvPr>
          <p:cNvSpPr>
            <a:spLocks noGrp="1"/>
          </p:cNvSpPr>
          <p:nvPr>
            <p:ph type="ftr" sz="quarter" idx="4"/>
          </p:nvPr>
        </p:nvSpPr>
        <p:spPr/>
        <p:txBody>
          <a:bodyPr/>
          <a:lstStyle/>
          <a:p>
            <a:r>
              <a:rPr lang="en-US"/>
              <a:t>Présentation Satis 2025 commentée</a:t>
            </a:r>
          </a:p>
        </p:txBody>
      </p:sp>
      <p:sp>
        <p:nvSpPr>
          <p:cNvPr id="6" name="Header Placeholder 5">
            <a:extLst>
              <a:ext uri="{FF2B5EF4-FFF2-40B4-BE49-F238E27FC236}">
                <a16:creationId xmlns:a16="http://schemas.microsoft.com/office/drawing/2014/main" id="{016E3F1E-2279-58C2-DBE6-B10168C9B200}"/>
              </a:ext>
            </a:extLst>
          </p:cNvPr>
          <p:cNvSpPr>
            <a:spLocks noGrp="1"/>
          </p:cNvSpPr>
          <p:nvPr>
            <p:ph type="hdr" sz="quarter"/>
          </p:nvPr>
        </p:nvSpPr>
        <p:spPr/>
        <p:txBody>
          <a:bodyPr/>
          <a:lstStyle/>
          <a:p>
            <a:r>
              <a:rPr lang="fr-FR"/>
              <a:t>L'IPMX - Le 2110 rendu facile ?</a:t>
            </a:r>
            <a:endParaRPr lang="en-US"/>
          </a:p>
        </p:txBody>
      </p:sp>
    </p:spTree>
    <p:extLst>
      <p:ext uri="{BB962C8B-B14F-4D97-AF65-F5344CB8AC3E}">
        <p14:creationId xmlns:p14="http://schemas.microsoft.com/office/powerpoint/2010/main" val="1709213800"/>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a:t>Mentionner HD-</a:t>
            </a:r>
            <a:r>
              <a:rPr lang="fr-FR" err="1"/>
              <a:t>BaseT</a:t>
            </a:r>
            <a:r>
              <a:rPr lang="fr-FR"/>
              <a:t> qui est une technologie de transport sur </a:t>
            </a:r>
            <a:r>
              <a:rPr lang="fr-FR" err="1"/>
              <a:t>Catx</a:t>
            </a:r>
            <a:r>
              <a:rPr lang="fr-FR"/>
              <a:t> mais pas sur IP</a:t>
            </a:r>
            <a:endParaRPr lang="en-US"/>
          </a:p>
          <a:p>
            <a:endParaRPr lang="fr-FR"/>
          </a:p>
          <a:p>
            <a:endParaRPr lang="fr-FR"/>
          </a:p>
          <a:p>
            <a:r>
              <a:rPr lang="fr-FR"/>
              <a:t>Pour terminer sur ce tour des technologies alternatives, rappelons que le marché est en mouvement constant. Depuis l'arrivée des premières technologies de transmission IP temps réel, la consommation des foyers a énormément évoluée. De cette évolution découle naturellement une évolution des modes de </a:t>
            </a:r>
            <a:r>
              <a:rPr lang="fr-FR" err="1"/>
              <a:t>productios</a:t>
            </a:r>
            <a:r>
              <a:rPr lang="fr-FR"/>
              <a:t>, donc des besoins techniques. Cette évolution étant perpétuelle, ce qui est valable aujourd'hui le sera peut-être beaucoup moins dans 5 ou 10 ans. </a:t>
            </a:r>
          </a:p>
        </p:txBody>
      </p:sp>
      <p:sp>
        <p:nvSpPr>
          <p:cNvPr id="4" name="Espace réservé du numéro de diapositive 3"/>
          <p:cNvSpPr>
            <a:spLocks noGrp="1"/>
          </p:cNvSpPr>
          <p:nvPr>
            <p:ph type="sldNum" sz="quarter" idx="5"/>
          </p:nvPr>
        </p:nvSpPr>
        <p:spPr/>
        <p:txBody>
          <a:bodyPr/>
          <a:lstStyle/>
          <a:p>
            <a:fld id="{22A7C16C-36DA-44A4-AACC-DB2916092BA3}" type="slidenum">
              <a:rPr lang="en-US" smtClean="0"/>
              <a:t>40</a:t>
            </a:fld>
            <a:endParaRPr lang="en-US"/>
          </a:p>
        </p:txBody>
      </p:sp>
      <p:sp>
        <p:nvSpPr>
          <p:cNvPr id="5" name="Footer Placeholder 4">
            <a:extLst>
              <a:ext uri="{FF2B5EF4-FFF2-40B4-BE49-F238E27FC236}">
                <a16:creationId xmlns:a16="http://schemas.microsoft.com/office/drawing/2014/main" id="{D90C9AC5-083A-F1EA-BD7B-FBCE9FCEA543}"/>
              </a:ext>
            </a:extLst>
          </p:cNvPr>
          <p:cNvSpPr>
            <a:spLocks noGrp="1"/>
          </p:cNvSpPr>
          <p:nvPr>
            <p:ph type="ftr" sz="quarter" idx="4"/>
          </p:nvPr>
        </p:nvSpPr>
        <p:spPr/>
        <p:txBody>
          <a:bodyPr/>
          <a:lstStyle/>
          <a:p>
            <a:r>
              <a:rPr lang="en-US"/>
              <a:t>Présentation Satis 2025 commentée</a:t>
            </a:r>
          </a:p>
        </p:txBody>
      </p:sp>
      <p:sp>
        <p:nvSpPr>
          <p:cNvPr id="6" name="Header Placeholder 5">
            <a:extLst>
              <a:ext uri="{FF2B5EF4-FFF2-40B4-BE49-F238E27FC236}">
                <a16:creationId xmlns:a16="http://schemas.microsoft.com/office/drawing/2014/main" id="{A186FE71-9A4C-08CC-F944-C8C04D398BA0}"/>
              </a:ext>
            </a:extLst>
          </p:cNvPr>
          <p:cNvSpPr>
            <a:spLocks noGrp="1"/>
          </p:cNvSpPr>
          <p:nvPr>
            <p:ph type="hdr" sz="quarter"/>
          </p:nvPr>
        </p:nvSpPr>
        <p:spPr/>
        <p:txBody>
          <a:bodyPr/>
          <a:lstStyle/>
          <a:p>
            <a:r>
              <a:rPr lang="fr-FR"/>
              <a:t>L'IPMX - Le 2110 rendu facile ?</a:t>
            </a:r>
            <a:endParaRPr lang="en-US"/>
          </a:p>
        </p:txBody>
      </p:sp>
    </p:spTree>
    <p:extLst>
      <p:ext uri="{BB962C8B-B14F-4D97-AF65-F5344CB8AC3E}">
        <p14:creationId xmlns:p14="http://schemas.microsoft.com/office/powerpoint/2010/main" val="2847261643"/>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dirty="0"/>
              <a:t>Un grand nombre des fabricants travaillant sur plusieurs marchés AV (Broadcast, </a:t>
            </a:r>
            <a:r>
              <a:rPr lang="fr-FR" dirty="0" err="1"/>
              <a:t>Corporate</a:t>
            </a:r>
            <a:r>
              <a:rPr lang="fr-FR" dirty="0"/>
              <a:t>, </a:t>
            </a:r>
            <a:r>
              <a:rPr lang="fr-FR" dirty="0" err="1"/>
              <a:t>Event</a:t>
            </a:r>
            <a:r>
              <a:rPr lang="fr-FR" dirty="0"/>
              <a:t>), se </a:t>
            </a:r>
            <a:r>
              <a:rPr lang="fr-FR"/>
              <a:t>sont déclaré </a:t>
            </a:r>
            <a:r>
              <a:rPr lang="fr-FR" dirty="0"/>
              <a:t>intéressés par l'IPMX.</a:t>
            </a:r>
            <a:endParaRPr lang="en-US" dirty="0"/>
          </a:p>
        </p:txBody>
      </p:sp>
      <p:sp>
        <p:nvSpPr>
          <p:cNvPr id="4" name="Slide Number Placeholder 3"/>
          <p:cNvSpPr>
            <a:spLocks noGrp="1"/>
          </p:cNvSpPr>
          <p:nvPr>
            <p:ph type="sldNum" sz="quarter" idx="5"/>
          </p:nvPr>
        </p:nvSpPr>
        <p:spPr/>
        <p:txBody>
          <a:bodyPr/>
          <a:lstStyle/>
          <a:p>
            <a:fld id="{22A7C16C-36DA-44A4-AACC-DB2916092BA3}" type="slidenum">
              <a:rPr lang="en-US" smtClean="0"/>
              <a:t>41</a:t>
            </a:fld>
            <a:endParaRPr lang="en-US"/>
          </a:p>
        </p:txBody>
      </p:sp>
      <p:sp>
        <p:nvSpPr>
          <p:cNvPr id="5" name="Footer Placeholder 4">
            <a:extLst>
              <a:ext uri="{FF2B5EF4-FFF2-40B4-BE49-F238E27FC236}">
                <a16:creationId xmlns:a16="http://schemas.microsoft.com/office/drawing/2014/main" id="{A582B9A4-0816-4C0C-3C65-96ACDD31A528}"/>
              </a:ext>
            </a:extLst>
          </p:cNvPr>
          <p:cNvSpPr>
            <a:spLocks noGrp="1"/>
          </p:cNvSpPr>
          <p:nvPr>
            <p:ph type="ftr" sz="quarter" idx="4"/>
          </p:nvPr>
        </p:nvSpPr>
        <p:spPr/>
        <p:txBody>
          <a:bodyPr/>
          <a:lstStyle/>
          <a:p>
            <a:r>
              <a:rPr lang="en-US"/>
              <a:t>Présentation Satis 2025 commentée</a:t>
            </a:r>
          </a:p>
        </p:txBody>
      </p:sp>
      <p:sp>
        <p:nvSpPr>
          <p:cNvPr id="6" name="Header Placeholder 5">
            <a:extLst>
              <a:ext uri="{FF2B5EF4-FFF2-40B4-BE49-F238E27FC236}">
                <a16:creationId xmlns:a16="http://schemas.microsoft.com/office/drawing/2014/main" id="{8BBB7CBD-55CD-2974-2432-6A39DB6DCD76}"/>
              </a:ext>
            </a:extLst>
          </p:cNvPr>
          <p:cNvSpPr>
            <a:spLocks noGrp="1"/>
          </p:cNvSpPr>
          <p:nvPr>
            <p:ph type="hdr" sz="quarter"/>
          </p:nvPr>
        </p:nvSpPr>
        <p:spPr/>
        <p:txBody>
          <a:bodyPr/>
          <a:lstStyle/>
          <a:p>
            <a:r>
              <a:rPr lang="fr-FR"/>
              <a:t>L'IPMX - Le 2110 rendu facile ?</a:t>
            </a:r>
            <a:endParaRPr lang="en-US"/>
          </a:p>
        </p:txBody>
      </p:sp>
    </p:spTree>
    <p:extLst>
      <p:ext uri="{BB962C8B-B14F-4D97-AF65-F5344CB8AC3E}">
        <p14:creationId xmlns:p14="http://schemas.microsoft.com/office/powerpoint/2010/main" val="1347596006"/>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739213" indent="-362000">
              <a:spcAft>
                <a:spcPts val="1900"/>
              </a:spcAft>
              <a:buFont typeface="Arial" panose="020B0604020202020204" pitchFamily="34" charset="0"/>
              <a:buChar char="•"/>
            </a:pPr>
            <a:r>
              <a:rPr lang="fr-FR" sz="1300" dirty="0">
                <a:latin typeface="Calibri"/>
                <a:cs typeface="Calibri"/>
              </a:rPr>
              <a:t>Une première session de validation a eu lieu sous l'égide de l'EBU à Genève en février 2026.</a:t>
            </a:r>
          </a:p>
          <a:p>
            <a:pPr marL="739213" indent="-362000">
              <a:spcAft>
                <a:spcPts val="1900"/>
              </a:spcAft>
              <a:buFont typeface="Arial" panose="020B0604020202020204" pitchFamily="34" charset="0"/>
              <a:buChar char="•"/>
            </a:pPr>
            <a:r>
              <a:rPr lang="fr-FR" sz="1300" dirty="0">
                <a:latin typeface="Calibri"/>
                <a:cs typeface="Calibri"/>
              </a:rPr>
              <a:t>Plus de 50 produits de 9 fabricants ont reçu la certification pour au moins un profil IPMX.</a:t>
            </a:r>
          </a:p>
          <a:p>
            <a:pPr marL="739213" indent="-362000">
              <a:spcAft>
                <a:spcPts val="1900"/>
              </a:spcAft>
              <a:buFont typeface="Arial" panose="020B0604020202020204" pitchFamily="34" charset="0"/>
              <a:buChar char="•"/>
            </a:pPr>
            <a:r>
              <a:rPr lang="fr-FR" sz="1300" dirty="0">
                <a:latin typeface="Calibri"/>
                <a:cs typeface="Calibri"/>
              </a:rPr>
              <a:t>D'autres sessions de certifications sont prévues, fin 2026, début 2027.</a:t>
            </a:r>
          </a:p>
          <a:p>
            <a:endParaRPr lang="en-US" dirty="0"/>
          </a:p>
        </p:txBody>
      </p:sp>
      <p:sp>
        <p:nvSpPr>
          <p:cNvPr id="4" name="Slide Number Placeholder 3"/>
          <p:cNvSpPr>
            <a:spLocks noGrp="1"/>
          </p:cNvSpPr>
          <p:nvPr>
            <p:ph type="sldNum" sz="quarter" idx="5"/>
          </p:nvPr>
        </p:nvSpPr>
        <p:spPr/>
        <p:txBody>
          <a:bodyPr/>
          <a:lstStyle/>
          <a:p>
            <a:fld id="{22A7C16C-36DA-44A4-AACC-DB2916092BA3}" type="slidenum">
              <a:rPr lang="en-US" smtClean="0"/>
              <a:t>42</a:t>
            </a:fld>
            <a:endParaRPr lang="en-US"/>
          </a:p>
        </p:txBody>
      </p:sp>
      <p:sp>
        <p:nvSpPr>
          <p:cNvPr id="5" name="Footer Placeholder 4">
            <a:extLst>
              <a:ext uri="{FF2B5EF4-FFF2-40B4-BE49-F238E27FC236}">
                <a16:creationId xmlns:a16="http://schemas.microsoft.com/office/drawing/2014/main" id="{FD94907F-BD5E-8E1E-D923-3B92C84429A8}"/>
              </a:ext>
            </a:extLst>
          </p:cNvPr>
          <p:cNvSpPr>
            <a:spLocks noGrp="1"/>
          </p:cNvSpPr>
          <p:nvPr>
            <p:ph type="ftr" sz="quarter" idx="4"/>
          </p:nvPr>
        </p:nvSpPr>
        <p:spPr/>
        <p:txBody>
          <a:bodyPr/>
          <a:lstStyle/>
          <a:p>
            <a:r>
              <a:rPr lang="en-US"/>
              <a:t>Présentation Satis 2025 commentée</a:t>
            </a:r>
          </a:p>
        </p:txBody>
      </p:sp>
      <p:sp>
        <p:nvSpPr>
          <p:cNvPr id="6" name="Header Placeholder 5">
            <a:extLst>
              <a:ext uri="{FF2B5EF4-FFF2-40B4-BE49-F238E27FC236}">
                <a16:creationId xmlns:a16="http://schemas.microsoft.com/office/drawing/2014/main" id="{0A4984DE-C465-D68A-0910-738886A92EEE}"/>
              </a:ext>
            </a:extLst>
          </p:cNvPr>
          <p:cNvSpPr>
            <a:spLocks noGrp="1"/>
          </p:cNvSpPr>
          <p:nvPr>
            <p:ph type="hdr" sz="quarter"/>
          </p:nvPr>
        </p:nvSpPr>
        <p:spPr/>
        <p:txBody>
          <a:bodyPr/>
          <a:lstStyle/>
          <a:p>
            <a:r>
              <a:rPr lang="fr-FR"/>
              <a:t>L'IPMX - Le 2110 rendu facile ?</a:t>
            </a:r>
            <a:endParaRPr lang="en-US"/>
          </a:p>
        </p:txBody>
      </p:sp>
    </p:spTree>
    <p:extLst>
      <p:ext uri="{BB962C8B-B14F-4D97-AF65-F5344CB8AC3E}">
        <p14:creationId xmlns:p14="http://schemas.microsoft.com/office/powerpoint/2010/main" val="1100675864"/>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2A7C16C-36DA-44A4-AACC-DB2916092BA3}" type="slidenum">
              <a:rPr lang="en-US" smtClean="0"/>
              <a:t>43</a:t>
            </a:fld>
            <a:endParaRPr lang="en-US"/>
          </a:p>
        </p:txBody>
      </p:sp>
      <p:sp>
        <p:nvSpPr>
          <p:cNvPr id="5" name="Footer Placeholder 4">
            <a:extLst>
              <a:ext uri="{FF2B5EF4-FFF2-40B4-BE49-F238E27FC236}">
                <a16:creationId xmlns:a16="http://schemas.microsoft.com/office/drawing/2014/main" id="{381EECDE-B48B-39D7-5BE0-76C33246D764}"/>
              </a:ext>
            </a:extLst>
          </p:cNvPr>
          <p:cNvSpPr>
            <a:spLocks noGrp="1"/>
          </p:cNvSpPr>
          <p:nvPr>
            <p:ph type="ftr" sz="quarter" idx="4"/>
          </p:nvPr>
        </p:nvSpPr>
        <p:spPr/>
        <p:txBody>
          <a:bodyPr/>
          <a:lstStyle/>
          <a:p>
            <a:r>
              <a:rPr lang="en-US"/>
              <a:t>Présentation Satis 2025 commentée</a:t>
            </a:r>
          </a:p>
        </p:txBody>
      </p:sp>
      <p:sp>
        <p:nvSpPr>
          <p:cNvPr id="6" name="Header Placeholder 5">
            <a:extLst>
              <a:ext uri="{FF2B5EF4-FFF2-40B4-BE49-F238E27FC236}">
                <a16:creationId xmlns:a16="http://schemas.microsoft.com/office/drawing/2014/main" id="{D667D305-C8D2-0095-D3FD-38BF73D9386D}"/>
              </a:ext>
            </a:extLst>
          </p:cNvPr>
          <p:cNvSpPr>
            <a:spLocks noGrp="1"/>
          </p:cNvSpPr>
          <p:nvPr>
            <p:ph type="hdr" sz="quarter"/>
          </p:nvPr>
        </p:nvSpPr>
        <p:spPr/>
        <p:txBody>
          <a:bodyPr/>
          <a:lstStyle/>
          <a:p>
            <a:r>
              <a:rPr lang="fr-FR"/>
              <a:t>L'IPMX - Le 2110 rendu facile ?</a:t>
            </a:r>
            <a:endParaRPr lang="en-US"/>
          </a:p>
        </p:txBody>
      </p:sp>
    </p:spTree>
    <p:extLst>
      <p:ext uri="{BB962C8B-B14F-4D97-AF65-F5344CB8AC3E}">
        <p14:creationId xmlns:p14="http://schemas.microsoft.com/office/powerpoint/2010/main" val="1329948717"/>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2A7C16C-36DA-44A4-AACC-DB2916092BA3}" type="slidenum">
              <a:rPr lang="en-US" smtClean="0"/>
              <a:t>44</a:t>
            </a:fld>
            <a:endParaRPr lang="en-US"/>
          </a:p>
        </p:txBody>
      </p:sp>
      <p:sp>
        <p:nvSpPr>
          <p:cNvPr id="5" name="Footer Placeholder 4">
            <a:extLst>
              <a:ext uri="{FF2B5EF4-FFF2-40B4-BE49-F238E27FC236}">
                <a16:creationId xmlns:a16="http://schemas.microsoft.com/office/drawing/2014/main" id="{4E0D6F98-361B-F405-9DCC-6A9F53B12C42}"/>
              </a:ext>
            </a:extLst>
          </p:cNvPr>
          <p:cNvSpPr>
            <a:spLocks noGrp="1"/>
          </p:cNvSpPr>
          <p:nvPr>
            <p:ph type="ftr" sz="quarter" idx="4"/>
          </p:nvPr>
        </p:nvSpPr>
        <p:spPr/>
        <p:txBody>
          <a:bodyPr/>
          <a:lstStyle/>
          <a:p>
            <a:r>
              <a:rPr lang="en-US"/>
              <a:t>Présentation Satis 2025 commentée</a:t>
            </a:r>
          </a:p>
        </p:txBody>
      </p:sp>
      <p:sp>
        <p:nvSpPr>
          <p:cNvPr id="6" name="Header Placeholder 5">
            <a:extLst>
              <a:ext uri="{FF2B5EF4-FFF2-40B4-BE49-F238E27FC236}">
                <a16:creationId xmlns:a16="http://schemas.microsoft.com/office/drawing/2014/main" id="{F7CFE35C-F7B4-CB04-A803-6867AE203A66}"/>
              </a:ext>
            </a:extLst>
          </p:cNvPr>
          <p:cNvSpPr>
            <a:spLocks noGrp="1"/>
          </p:cNvSpPr>
          <p:nvPr>
            <p:ph type="hdr" sz="quarter"/>
          </p:nvPr>
        </p:nvSpPr>
        <p:spPr/>
        <p:txBody>
          <a:bodyPr/>
          <a:lstStyle/>
          <a:p>
            <a:r>
              <a:rPr lang="fr-FR"/>
              <a:t>L'IPMX - Le 2110 rendu facile ?</a:t>
            </a:r>
            <a:endParaRPr lang="en-US"/>
          </a:p>
        </p:txBody>
      </p:sp>
    </p:spTree>
    <p:extLst>
      <p:ext uri="{BB962C8B-B14F-4D97-AF65-F5344CB8AC3E}">
        <p14:creationId xmlns:p14="http://schemas.microsoft.com/office/powerpoint/2010/main" val="1551531206"/>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2A7C16C-36DA-44A4-AACC-DB2916092BA3}" type="slidenum">
              <a:rPr lang="en-US" smtClean="0"/>
              <a:t>45</a:t>
            </a:fld>
            <a:endParaRPr lang="en-US"/>
          </a:p>
        </p:txBody>
      </p:sp>
      <p:sp>
        <p:nvSpPr>
          <p:cNvPr id="5" name="Footer Placeholder 4">
            <a:extLst>
              <a:ext uri="{FF2B5EF4-FFF2-40B4-BE49-F238E27FC236}">
                <a16:creationId xmlns:a16="http://schemas.microsoft.com/office/drawing/2014/main" id="{B30A4A7B-4F3C-1736-8F20-E95489AA5E34}"/>
              </a:ext>
            </a:extLst>
          </p:cNvPr>
          <p:cNvSpPr>
            <a:spLocks noGrp="1"/>
          </p:cNvSpPr>
          <p:nvPr>
            <p:ph type="ftr" sz="quarter" idx="4"/>
          </p:nvPr>
        </p:nvSpPr>
        <p:spPr/>
        <p:txBody>
          <a:bodyPr/>
          <a:lstStyle/>
          <a:p>
            <a:r>
              <a:rPr lang="en-US"/>
              <a:t>Présentation Satis 2025 commentée</a:t>
            </a:r>
          </a:p>
        </p:txBody>
      </p:sp>
      <p:sp>
        <p:nvSpPr>
          <p:cNvPr id="6" name="Header Placeholder 5">
            <a:extLst>
              <a:ext uri="{FF2B5EF4-FFF2-40B4-BE49-F238E27FC236}">
                <a16:creationId xmlns:a16="http://schemas.microsoft.com/office/drawing/2014/main" id="{53EAA20E-972D-C471-7601-C7874EA03FEA}"/>
              </a:ext>
            </a:extLst>
          </p:cNvPr>
          <p:cNvSpPr>
            <a:spLocks noGrp="1"/>
          </p:cNvSpPr>
          <p:nvPr>
            <p:ph type="hdr" sz="quarter"/>
          </p:nvPr>
        </p:nvSpPr>
        <p:spPr/>
        <p:txBody>
          <a:bodyPr/>
          <a:lstStyle/>
          <a:p>
            <a:r>
              <a:rPr lang="fr-FR"/>
              <a:t>L'IPMX - Le 2110 rendu facile ?</a:t>
            </a:r>
            <a:endParaRPr lang="en-US"/>
          </a:p>
        </p:txBody>
      </p:sp>
    </p:spTree>
    <p:extLst>
      <p:ext uri="{BB962C8B-B14F-4D97-AF65-F5344CB8AC3E}">
        <p14:creationId xmlns:p14="http://schemas.microsoft.com/office/powerpoint/2010/main" val="284259719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a:t>L'adoption de l'IP dans l'AV pro et le Broadcast, et du 2110 en particulier suit la courbe classique des nouveautés technologiques :</a:t>
            </a:r>
          </a:p>
          <a:p>
            <a:pPr marL="181000" indent="-181000">
              <a:buFontTx/>
              <a:buChar char="-"/>
            </a:pPr>
            <a:r>
              <a:rPr lang="fr-FR"/>
              <a:t>Résistance au départ avec quelques "</a:t>
            </a:r>
            <a:r>
              <a:rPr lang="fr-FR" err="1"/>
              <a:t>early</a:t>
            </a:r>
            <a:r>
              <a:rPr lang="fr-FR"/>
              <a:t> </a:t>
            </a:r>
            <a:r>
              <a:rPr lang="fr-FR" err="1"/>
              <a:t>adopters</a:t>
            </a:r>
            <a:r>
              <a:rPr lang="fr-FR"/>
              <a:t>" qui défrichent et sont confrontés à de nouveaux problèmes.</a:t>
            </a:r>
          </a:p>
          <a:p>
            <a:pPr marL="181000" indent="-181000">
              <a:buFontTx/>
              <a:buChar char="-"/>
            </a:pPr>
            <a:r>
              <a:rPr lang="fr-FR"/>
              <a:t>Adoption de plus en plus large.</a:t>
            </a:r>
          </a:p>
          <a:p>
            <a:pPr marL="181000" indent="-181000">
              <a:buFontTx/>
              <a:buChar char="-"/>
            </a:pPr>
            <a:r>
              <a:rPr lang="fr-FR"/>
              <a:t>La nouvelle technologie devient alors la norme.</a:t>
            </a:r>
          </a:p>
          <a:p>
            <a:pPr marL="181000" indent="-181000">
              <a:buFontTx/>
              <a:buChar char="-"/>
            </a:pPr>
            <a:r>
              <a:rPr lang="fr-FR"/>
              <a:t>L'ancienne technologie est alors remplacée et tend à disparaitre.</a:t>
            </a:r>
          </a:p>
          <a:p>
            <a:r>
              <a:rPr lang="fr-FR"/>
              <a:t>C'est ce qui se passe pour d'adoption du 2110 dans l'audiovisuel en général, avec un format qui est maintenant accepté, mais qui n'est pas encore tout à fait la norme.</a:t>
            </a:r>
          </a:p>
          <a:p>
            <a:r>
              <a:rPr lang="fr-FR"/>
              <a:t>La situation est toutefois différente en fonction des différents marchés du grand ensemble AV.</a:t>
            </a:r>
          </a:p>
        </p:txBody>
      </p:sp>
      <p:sp>
        <p:nvSpPr>
          <p:cNvPr id="4" name="Slide Number Placeholder 3"/>
          <p:cNvSpPr>
            <a:spLocks noGrp="1"/>
          </p:cNvSpPr>
          <p:nvPr>
            <p:ph type="sldNum" sz="quarter" idx="5"/>
          </p:nvPr>
        </p:nvSpPr>
        <p:spPr/>
        <p:txBody>
          <a:bodyPr/>
          <a:lstStyle/>
          <a:p>
            <a:fld id="{22A7C16C-36DA-44A4-AACC-DB2916092BA3}" type="slidenum">
              <a:rPr lang="en-US" smtClean="0"/>
              <a:t>5</a:t>
            </a:fld>
            <a:endParaRPr lang="en-US"/>
          </a:p>
        </p:txBody>
      </p:sp>
      <p:sp>
        <p:nvSpPr>
          <p:cNvPr id="5" name="Footer Placeholder 4">
            <a:extLst>
              <a:ext uri="{FF2B5EF4-FFF2-40B4-BE49-F238E27FC236}">
                <a16:creationId xmlns:a16="http://schemas.microsoft.com/office/drawing/2014/main" id="{306C413E-920D-8F88-3E13-F8D71DD67643}"/>
              </a:ext>
            </a:extLst>
          </p:cNvPr>
          <p:cNvSpPr>
            <a:spLocks noGrp="1"/>
          </p:cNvSpPr>
          <p:nvPr>
            <p:ph type="ftr" sz="quarter" idx="4"/>
          </p:nvPr>
        </p:nvSpPr>
        <p:spPr/>
        <p:txBody>
          <a:bodyPr/>
          <a:lstStyle/>
          <a:p>
            <a:r>
              <a:rPr lang="en-US"/>
              <a:t>Présentation Satis 2025 commentée</a:t>
            </a:r>
          </a:p>
        </p:txBody>
      </p:sp>
      <p:sp>
        <p:nvSpPr>
          <p:cNvPr id="6" name="Header Placeholder 5">
            <a:extLst>
              <a:ext uri="{FF2B5EF4-FFF2-40B4-BE49-F238E27FC236}">
                <a16:creationId xmlns:a16="http://schemas.microsoft.com/office/drawing/2014/main" id="{B49C5F5F-24BD-ED08-F1DB-330A6155C246}"/>
              </a:ext>
            </a:extLst>
          </p:cNvPr>
          <p:cNvSpPr>
            <a:spLocks noGrp="1"/>
          </p:cNvSpPr>
          <p:nvPr>
            <p:ph type="hdr" sz="quarter"/>
          </p:nvPr>
        </p:nvSpPr>
        <p:spPr/>
        <p:txBody>
          <a:bodyPr/>
          <a:lstStyle/>
          <a:p>
            <a:r>
              <a:rPr lang="fr-FR"/>
              <a:t>L'IPMX - Le 2110 rendu facile ?</a:t>
            </a:r>
            <a:endParaRPr lang="en-US"/>
          </a:p>
        </p:txBody>
      </p:sp>
    </p:spTree>
    <p:extLst>
      <p:ext uri="{BB962C8B-B14F-4D97-AF65-F5344CB8AC3E}">
        <p14:creationId xmlns:p14="http://schemas.microsoft.com/office/powerpoint/2010/main" val="252381055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a:t>On divise souvent l'audiovisuel en 3 grands "sous-groupes" :</a:t>
            </a:r>
          </a:p>
          <a:p>
            <a:pPr marL="181000" indent="-181000">
              <a:buFontTx/>
              <a:buChar char="-"/>
            </a:pPr>
            <a:r>
              <a:rPr lang="fr-FR"/>
              <a:t>Le Broadcast, dans lequel le 2110 est devenu la norme. </a:t>
            </a:r>
          </a:p>
          <a:p>
            <a:r>
              <a:rPr lang="fr-FR"/>
              <a:t>Il n'y a pas eu de gros projet dans les chaines de TV européennes en SDI sur les derniers 18 à 24 mois.</a:t>
            </a:r>
          </a:p>
          <a:p>
            <a:r>
              <a:rPr lang="fr-FR"/>
              <a:t>Le 2110 a au minimum une position centrale, jusqu'à être le seul format utilisé.</a:t>
            </a:r>
          </a:p>
          <a:p>
            <a:pPr marL="181000" indent="-181000">
              <a:buFontTx/>
              <a:buChar char="-"/>
            </a:pPr>
            <a:r>
              <a:rPr lang="fr-FR"/>
              <a:t>Le </a:t>
            </a:r>
            <a:r>
              <a:rPr lang="fr-FR" err="1"/>
              <a:t>Corporate</a:t>
            </a:r>
            <a:r>
              <a:rPr lang="fr-FR"/>
              <a:t> (utilisation de l'AV professionnel à l'intérieur de marchés où il n'est pas au cœur de l'activité).</a:t>
            </a:r>
          </a:p>
          <a:p>
            <a:r>
              <a:rPr lang="fr-FR"/>
              <a:t>L'IP est devenu très présent, mais souvent dans d'autres formats que le 2110.</a:t>
            </a:r>
          </a:p>
          <a:p>
            <a:r>
              <a:rPr lang="fr-FR"/>
              <a:t>Dans certains cas le HDMI et le SDI restent au cœur des projets AV.</a:t>
            </a:r>
          </a:p>
          <a:p>
            <a:pPr marL="181000" indent="-181000">
              <a:buFontTx/>
              <a:buChar char="-"/>
            </a:pPr>
            <a:r>
              <a:rPr lang="en-US" err="1"/>
              <a:t>L'Evenementiel</a:t>
            </a:r>
            <a:r>
              <a:rPr lang="en-US"/>
              <a:t> (</a:t>
            </a:r>
            <a:r>
              <a:rPr lang="en-US" err="1"/>
              <a:t>utilisation</a:t>
            </a:r>
            <a:r>
              <a:rPr lang="en-US"/>
              <a:t> </a:t>
            </a:r>
            <a:r>
              <a:rPr lang="en-US" err="1"/>
              <a:t>d'AV</a:t>
            </a:r>
            <a:r>
              <a:rPr lang="en-US"/>
              <a:t> dans le cadre </a:t>
            </a:r>
            <a:r>
              <a:rPr lang="en-US" err="1"/>
              <a:t>d'évènements</a:t>
            </a:r>
            <a:r>
              <a:rPr lang="en-US"/>
              <a:t> type concerts, </a:t>
            </a:r>
            <a:r>
              <a:rPr lang="en-US" err="1"/>
              <a:t>théâtre</a:t>
            </a:r>
            <a:r>
              <a:rPr lang="en-US"/>
              <a:t>, conventions...) est le plus </a:t>
            </a:r>
            <a:r>
              <a:rPr lang="en-US" err="1"/>
              <a:t>en</a:t>
            </a:r>
            <a:r>
              <a:rPr lang="en-US"/>
              <a:t> retard dans </a:t>
            </a:r>
            <a:r>
              <a:rPr lang="en-US" err="1"/>
              <a:t>l'adoption</a:t>
            </a:r>
            <a:r>
              <a:rPr lang="en-US"/>
              <a:t> du transport de video sur IP, </a:t>
            </a:r>
            <a:r>
              <a:rPr lang="en-US" err="1"/>
              <a:t>alors</a:t>
            </a:r>
            <a:r>
              <a:rPr lang="en-US"/>
              <a:t> </a:t>
            </a:r>
            <a:r>
              <a:rPr lang="en-US" err="1"/>
              <a:t>qu'en</a:t>
            </a:r>
            <a:r>
              <a:rPr lang="en-US"/>
              <a:t> audio et lumière </a:t>
            </a:r>
            <a:r>
              <a:rPr lang="en-US" err="1"/>
              <a:t>l'utilisation</a:t>
            </a:r>
            <a:r>
              <a:rPr lang="en-US"/>
              <a:t> de réseaux IP est </a:t>
            </a:r>
            <a:r>
              <a:rPr lang="en-US" err="1"/>
              <a:t>devenu</a:t>
            </a:r>
            <a:r>
              <a:rPr lang="en-US"/>
              <a:t> la </a:t>
            </a:r>
            <a:r>
              <a:rPr lang="en-US" err="1"/>
              <a:t>norme</a:t>
            </a:r>
            <a:r>
              <a:rPr lang="en-US"/>
              <a:t>.</a:t>
            </a:r>
          </a:p>
          <a:p>
            <a:endParaRPr lang="en-US"/>
          </a:p>
          <a:p>
            <a:r>
              <a:rPr lang="en-US" err="1"/>
              <a:t>Ces</a:t>
            </a:r>
            <a:r>
              <a:rPr lang="en-US"/>
              <a:t> </a:t>
            </a:r>
            <a:r>
              <a:rPr lang="en-US" err="1"/>
              <a:t>décalages</a:t>
            </a:r>
            <a:r>
              <a:rPr lang="en-US"/>
              <a:t> dans </a:t>
            </a:r>
            <a:r>
              <a:rPr lang="en-US" err="1"/>
              <a:t>l'adoption</a:t>
            </a:r>
            <a:r>
              <a:rPr lang="en-US"/>
              <a:t> de </a:t>
            </a:r>
            <a:r>
              <a:rPr lang="en-US" err="1"/>
              <a:t>l'IP</a:t>
            </a:r>
            <a:r>
              <a:rPr lang="en-US"/>
              <a:t> ne </a:t>
            </a:r>
            <a:r>
              <a:rPr lang="en-US" err="1"/>
              <a:t>sont</a:t>
            </a:r>
            <a:r>
              <a:rPr lang="en-US"/>
              <a:t> pas </a:t>
            </a:r>
            <a:r>
              <a:rPr lang="en-US" err="1"/>
              <a:t>dûes</a:t>
            </a:r>
            <a:r>
              <a:rPr lang="en-US"/>
              <a:t> à un manque </a:t>
            </a:r>
            <a:r>
              <a:rPr lang="en-US" err="1"/>
              <a:t>d'intérêt</a:t>
            </a:r>
            <a:r>
              <a:rPr lang="en-US"/>
              <a:t> </a:t>
            </a:r>
            <a:r>
              <a:rPr lang="en-US" err="1"/>
              <a:t>ou</a:t>
            </a:r>
            <a:r>
              <a:rPr lang="en-US"/>
              <a:t> à </a:t>
            </a:r>
            <a:r>
              <a:rPr lang="en-US" err="1"/>
              <a:t>une</a:t>
            </a:r>
            <a:r>
              <a:rPr lang="en-US"/>
              <a:t> "sous-competence" des </a:t>
            </a:r>
            <a:r>
              <a:rPr lang="en-US" err="1"/>
              <a:t>acteurs</a:t>
            </a:r>
            <a:r>
              <a:rPr lang="en-US"/>
              <a:t> de </a:t>
            </a:r>
            <a:r>
              <a:rPr lang="en-US" err="1"/>
              <a:t>ces</a:t>
            </a:r>
            <a:r>
              <a:rPr lang="en-US"/>
              <a:t> </a:t>
            </a:r>
            <a:r>
              <a:rPr lang="en-US" err="1"/>
              <a:t>marchés</a:t>
            </a:r>
            <a:r>
              <a:rPr lang="en-US"/>
              <a:t>.</a:t>
            </a:r>
          </a:p>
          <a:p>
            <a:r>
              <a:rPr lang="en-US"/>
              <a:t>Il </a:t>
            </a:r>
            <a:r>
              <a:rPr lang="en-US" err="1"/>
              <a:t>viennent</a:t>
            </a:r>
            <a:r>
              <a:rPr lang="en-US"/>
              <a:t> de </a:t>
            </a:r>
            <a:r>
              <a:rPr lang="en-US" err="1"/>
              <a:t>freins</a:t>
            </a:r>
            <a:r>
              <a:rPr lang="en-US"/>
              <a:t> bien précis.</a:t>
            </a:r>
          </a:p>
        </p:txBody>
      </p:sp>
      <p:sp>
        <p:nvSpPr>
          <p:cNvPr id="4" name="Slide Number Placeholder 3"/>
          <p:cNvSpPr>
            <a:spLocks noGrp="1"/>
          </p:cNvSpPr>
          <p:nvPr>
            <p:ph type="sldNum" sz="quarter" idx="5"/>
          </p:nvPr>
        </p:nvSpPr>
        <p:spPr/>
        <p:txBody>
          <a:bodyPr/>
          <a:lstStyle/>
          <a:p>
            <a:fld id="{22A7C16C-36DA-44A4-AACC-DB2916092BA3}" type="slidenum">
              <a:rPr lang="en-US" smtClean="0"/>
              <a:t>6</a:t>
            </a:fld>
            <a:endParaRPr lang="en-US"/>
          </a:p>
        </p:txBody>
      </p:sp>
      <p:sp>
        <p:nvSpPr>
          <p:cNvPr id="5" name="Footer Placeholder 4">
            <a:extLst>
              <a:ext uri="{FF2B5EF4-FFF2-40B4-BE49-F238E27FC236}">
                <a16:creationId xmlns:a16="http://schemas.microsoft.com/office/drawing/2014/main" id="{4A1FA59A-1FE8-A2DB-60A7-9E14A0BEE5BB}"/>
              </a:ext>
            </a:extLst>
          </p:cNvPr>
          <p:cNvSpPr>
            <a:spLocks noGrp="1"/>
          </p:cNvSpPr>
          <p:nvPr>
            <p:ph type="ftr" sz="quarter" idx="4"/>
          </p:nvPr>
        </p:nvSpPr>
        <p:spPr/>
        <p:txBody>
          <a:bodyPr/>
          <a:lstStyle/>
          <a:p>
            <a:r>
              <a:rPr lang="en-US"/>
              <a:t>Présentation Satis 2025 commentée</a:t>
            </a:r>
          </a:p>
        </p:txBody>
      </p:sp>
      <p:sp>
        <p:nvSpPr>
          <p:cNvPr id="6" name="Header Placeholder 5">
            <a:extLst>
              <a:ext uri="{FF2B5EF4-FFF2-40B4-BE49-F238E27FC236}">
                <a16:creationId xmlns:a16="http://schemas.microsoft.com/office/drawing/2014/main" id="{64369784-E0D2-B448-EC22-093DB60D366C}"/>
              </a:ext>
            </a:extLst>
          </p:cNvPr>
          <p:cNvSpPr>
            <a:spLocks noGrp="1"/>
          </p:cNvSpPr>
          <p:nvPr>
            <p:ph type="hdr" sz="quarter"/>
          </p:nvPr>
        </p:nvSpPr>
        <p:spPr/>
        <p:txBody>
          <a:bodyPr/>
          <a:lstStyle/>
          <a:p>
            <a:r>
              <a:rPr lang="fr-FR"/>
              <a:t>L'IPMX - Le 2110 rendu facile ?</a:t>
            </a:r>
            <a:endParaRPr lang="en-US"/>
          </a:p>
        </p:txBody>
      </p:sp>
    </p:spTree>
    <p:extLst>
      <p:ext uri="{BB962C8B-B14F-4D97-AF65-F5344CB8AC3E}">
        <p14:creationId xmlns:p14="http://schemas.microsoft.com/office/powerpoint/2010/main" val="412168788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81000" indent="-181000">
              <a:buFontTx/>
              <a:buChar char="-"/>
            </a:pPr>
            <a:r>
              <a:rPr lang="fr-FR"/>
              <a:t>Broadcast : pas de vrais freins chez les grands </a:t>
            </a:r>
            <a:r>
              <a:rPr lang="fr-FR" err="1"/>
              <a:t>Broadcasters</a:t>
            </a:r>
            <a:r>
              <a:rPr lang="fr-FR"/>
              <a:t> qui ont commencé la transition il a y près de 10 ans (avec le 2022-6).</a:t>
            </a:r>
          </a:p>
          <a:p>
            <a:r>
              <a:rPr lang="fr-FR"/>
              <a:t>Toutefois chez les acteurs plus petits et les prestataires de service en extérieur, la complexité de mise en place et surtout de maintenance des réseaux poussent encore certains à rester prudemment en SDI.</a:t>
            </a:r>
          </a:p>
          <a:p>
            <a:endParaRPr lang="fr-FR"/>
          </a:p>
          <a:p>
            <a:pPr marL="181000" indent="-181000">
              <a:buFontTx/>
              <a:buChar char="-"/>
            </a:pPr>
            <a:r>
              <a:rPr lang="fr-FR" err="1"/>
              <a:t>Corporate</a:t>
            </a:r>
            <a:r>
              <a:rPr lang="fr-FR"/>
              <a:t> : tous les acteurs sont extrêmement intéressés et volontaires pour un passage à l'IP.</a:t>
            </a:r>
          </a:p>
          <a:p>
            <a:r>
              <a:rPr lang="fr-FR"/>
              <a:t>Mais le besoin de bande passante pose problème. Les réseaux existants dans les bâtiments sont principalement en cat5, cat6, cat7, ce qui limite les bandes passantes à maximum 10Gbps alors que le transport d'une seule </a:t>
            </a:r>
            <a:r>
              <a:rPr lang="fr-FR" err="1"/>
              <a:t>video</a:t>
            </a:r>
            <a:r>
              <a:rPr lang="fr-FR"/>
              <a:t> UHD (4K) en nécessite environ 11.</a:t>
            </a:r>
          </a:p>
          <a:p>
            <a:r>
              <a:rPr lang="fr-FR"/>
              <a:t>La vidéo en 2110 peut en théorie être compressé (2110-22), mais les équipements aujourd'hui disponibles ont surtout été conçus par les fabricants pour le marché Broadcast, où la compression n'est pas une priorité (latence, surcout, pas de gros problème de réseaux car ils sont récents et les distances sont courtes).</a:t>
            </a:r>
          </a:p>
          <a:p>
            <a:r>
              <a:rPr lang="fr-FR"/>
              <a:t>Il manque donc un format IP, ouvert, fiable et largement adopté dans les matériels.</a:t>
            </a:r>
          </a:p>
          <a:p>
            <a:endParaRPr lang="fr-FR"/>
          </a:p>
          <a:p>
            <a:pPr marL="181000" indent="-181000">
              <a:buFontTx/>
              <a:buChar char="-"/>
            </a:pPr>
            <a:r>
              <a:rPr lang="fr-FR" err="1"/>
              <a:t>Event</a:t>
            </a:r>
            <a:r>
              <a:rPr lang="fr-FR"/>
              <a:t> : la complexité de la mise en œuvre sur des installations IP à courte durée de vie est aujourd'hui trop grande.</a:t>
            </a:r>
          </a:p>
          <a:p>
            <a:r>
              <a:rPr lang="fr-FR"/>
              <a:t>De plus le 2110 tel qu'implémenté est trop monolithique et répond essentiellement aux besoins des </a:t>
            </a:r>
            <a:r>
              <a:rPr lang="fr-FR" err="1"/>
              <a:t>broadcasters</a:t>
            </a:r>
            <a:r>
              <a:rPr lang="fr-FR"/>
              <a:t> seuls : 422-bits en 16:9 / synchronisation obligatoire / contrôle Nmos pas encore généralisé...</a:t>
            </a:r>
          </a:p>
          <a:p>
            <a:r>
              <a:rPr lang="fr-FR"/>
              <a:t>La formation des équipes à la configuration des installation réseau reste complexe et la courbe d'apprentissage est très "raide" en début de parcours.</a:t>
            </a:r>
          </a:p>
          <a:p>
            <a:endParaRPr lang="fr-FR"/>
          </a:p>
          <a:p>
            <a:r>
              <a:rPr lang="fr-FR"/>
              <a:t>Il manque donc un format pour lever ces différents freins.</a:t>
            </a:r>
            <a:endParaRPr lang="en-US"/>
          </a:p>
        </p:txBody>
      </p:sp>
      <p:sp>
        <p:nvSpPr>
          <p:cNvPr id="4" name="Slide Number Placeholder 3"/>
          <p:cNvSpPr>
            <a:spLocks noGrp="1"/>
          </p:cNvSpPr>
          <p:nvPr>
            <p:ph type="sldNum" sz="quarter" idx="5"/>
          </p:nvPr>
        </p:nvSpPr>
        <p:spPr/>
        <p:txBody>
          <a:bodyPr/>
          <a:lstStyle/>
          <a:p>
            <a:fld id="{22A7C16C-36DA-44A4-AACC-DB2916092BA3}" type="slidenum">
              <a:rPr lang="en-US" smtClean="0"/>
              <a:t>7</a:t>
            </a:fld>
            <a:endParaRPr lang="en-US"/>
          </a:p>
        </p:txBody>
      </p:sp>
      <p:sp>
        <p:nvSpPr>
          <p:cNvPr id="5" name="Footer Placeholder 4">
            <a:extLst>
              <a:ext uri="{FF2B5EF4-FFF2-40B4-BE49-F238E27FC236}">
                <a16:creationId xmlns:a16="http://schemas.microsoft.com/office/drawing/2014/main" id="{BFFA3C04-5176-E63A-8766-FE8012D516A9}"/>
              </a:ext>
            </a:extLst>
          </p:cNvPr>
          <p:cNvSpPr>
            <a:spLocks noGrp="1"/>
          </p:cNvSpPr>
          <p:nvPr>
            <p:ph type="ftr" sz="quarter" idx="4"/>
          </p:nvPr>
        </p:nvSpPr>
        <p:spPr/>
        <p:txBody>
          <a:bodyPr/>
          <a:lstStyle/>
          <a:p>
            <a:r>
              <a:rPr lang="en-US"/>
              <a:t>Présentation Satis 2025 commentée</a:t>
            </a:r>
          </a:p>
        </p:txBody>
      </p:sp>
      <p:sp>
        <p:nvSpPr>
          <p:cNvPr id="6" name="Header Placeholder 5">
            <a:extLst>
              <a:ext uri="{FF2B5EF4-FFF2-40B4-BE49-F238E27FC236}">
                <a16:creationId xmlns:a16="http://schemas.microsoft.com/office/drawing/2014/main" id="{19C12F2E-7DE4-3DE8-31FB-39D3BAABAF9F}"/>
              </a:ext>
            </a:extLst>
          </p:cNvPr>
          <p:cNvSpPr>
            <a:spLocks noGrp="1"/>
          </p:cNvSpPr>
          <p:nvPr>
            <p:ph type="hdr" sz="quarter"/>
          </p:nvPr>
        </p:nvSpPr>
        <p:spPr/>
        <p:txBody>
          <a:bodyPr/>
          <a:lstStyle/>
          <a:p>
            <a:r>
              <a:rPr lang="fr-FR"/>
              <a:t>L'IPMX - Le 2110 rendu facile ?</a:t>
            </a:r>
            <a:endParaRPr lang="en-US"/>
          </a:p>
        </p:txBody>
      </p:sp>
    </p:spTree>
    <p:extLst>
      <p:ext uri="{BB962C8B-B14F-4D97-AF65-F5344CB8AC3E}">
        <p14:creationId xmlns:p14="http://schemas.microsoft.com/office/powerpoint/2010/main" val="239729722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a:t>C'est le but de l'IPMX.</a:t>
            </a:r>
          </a:p>
          <a:p>
            <a:pPr marL="181000" indent="-181000">
              <a:buFontTx/>
              <a:buChar char="-"/>
            </a:pPr>
            <a:r>
              <a:rPr lang="fr-FR"/>
              <a:t>Format ouvert (non </a:t>
            </a:r>
            <a:r>
              <a:rPr lang="fr-FR" err="1"/>
              <a:t>propiétaire</a:t>
            </a:r>
            <a:r>
              <a:rPr lang="fr-FR"/>
              <a:t>) et libre d'utilisation,</a:t>
            </a:r>
          </a:p>
          <a:p>
            <a:pPr marL="181000" indent="-181000">
              <a:buFontTx/>
              <a:buChar char="-"/>
            </a:pPr>
            <a:r>
              <a:rPr lang="fr-FR"/>
              <a:t>Permettant d'intégrer des variantes (RGB-YUV, résolutions custom, avec ou sans PTP, compressé ou non... ),</a:t>
            </a:r>
          </a:p>
          <a:p>
            <a:pPr marL="181000" indent="-181000">
              <a:buFontTx/>
              <a:buChar char="-"/>
            </a:pPr>
            <a:r>
              <a:rPr lang="fr-FR"/>
              <a:t>Tout en garantissant l'INTEROPERABILITE.</a:t>
            </a:r>
          </a:p>
          <a:p>
            <a:pPr marL="181000" indent="-181000">
              <a:buFontTx/>
              <a:buChar char="-"/>
            </a:pPr>
            <a:endParaRPr lang="en-US"/>
          </a:p>
        </p:txBody>
      </p:sp>
      <p:sp>
        <p:nvSpPr>
          <p:cNvPr id="4" name="Slide Number Placeholder 3"/>
          <p:cNvSpPr>
            <a:spLocks noGrp="1"/>
          </p:cNvSpPr>
          <p:nvPr>
            <p:ph type="sldNum" sz="quarter" idx="5"/>
          </p:nvPr>
        </p:nvSpPr>
        <p:spPr/>
        <p:txBody>
          <a:bodyPr/>
          <a:lstStyle/>
          <a:p>
            <a:fld id="{22A7C16C-36DA-44A4-AACC-DB2916092BA3}" type="slidenum">
              <a:rPr lang="en-US" smtClean="0"/>
              <a:t>8</a:t>
            </a:fld>
            <a:endParaRPr lang="en-US"/>
          </a:p>
        </p:txBody>
      </p:sp>
      <p:sp>
        <p:nvSpPr>
          <p:cNvPr id="5" name="Footer Placeholder 4">
            <a:extLst>
              <a:ext uri="{FF2B5EF4-FFF2-40B4-BE49-F238E27FC236}">
                <a16:creationId xmlns:a16="http://schemas.microsoft.com/office/drawing/2014/main" id="{8BA58229-BE53-4FA5-3B68-7F7D2A0C8F0B}"/>
              </a:ext>
            </a:extLst>
          </p:cNvPr>
          <p:cNvSpPr>
            <a:spLocks noGrp="1"/>
          </p:cNvSpPr>
          <p:nvPr>
            <p:ph type="ftr" sz="quarter" idx="4"/>
          </p:nvPr>
        </p:nvSpPr>
        <p:spPr/>
        <p:txBody>
          <a:bodyPr/>
          <a:lstStyle/>
          <a:p>
            <a:r>
              <a:rPr lang="en-US"/>
              <a:t>Présentation Satis 2025 commentée</a:t>
            </a:r>
          </a:p>
        </p:txBody>
      </p:sp>
      <p:sp>
        <p:nvSpPr>
          <p:cNvPr id="6" name="Header Placeholder 5">
            <a:extLst>
              <a:ext uri="{FF2B5EF4-FFF2-40B4-BE49-F238E27FC236}">
                <a16:creationId xmlns:a16="http://schemas.microsoft.com/office/drawing/2014/main" id="{1A933CF7-15A8-F33F-11A2-8A4064A56E6E}"/>
              </a:ext>
            </a:extLst>
          </p:cNvPr>
          <p:cNvSpPr>
            <a:spLocks noGrp="1"/>
          </p:cNvSpPr>
          <p:nvPr>
            <p:ph type="hdr" sz="quarter"/>
          </p:nvPr>
        </p:nvSpPr>
        <p:spPr/>
        <p:txBody>
          <a:bodyPr/>
          <a:lstStyle/>
          <a:p>
            <a:r>
              <a:rPr lang="fr-FR"/>
              <a:t>L'IPMX - Le 2110 rendu facile ?</a:t>
            </a:r>
            <a:endParaRPr lang="en-US"/>
          </a:p>
        </p:txBody>
      </p:sp>
    </p:spTree>
    <p:extLst>
      <p:ext uri="{BB962C8B-B14F-4D97-AF65-F5344CB8AC3E}">
        <p14:creationId xmlns:p14="http://schemas.microsoft.com/office/powerpoint/2010/main" val="395126293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a:t>D'une certaine manière et en simplifiant un peu, on peu dire que l'IPMX est au HDMI, ce que le 2110 est au SDI.</a:t>
            </a:r>
          </a:p>
          <a:p>
            <a:endParaRPr lang="fr-FR"/>
          </a:p>
          <a:p>
            <a:r>
              <a:rPr lang="fr-FR"/>
              <a:t>On peut donc se demander si l'IPMX est réservé aux marchés </a:t>
            </a:r>
            <a:r>
              <a:rPr lang="fr-FR" err="1"/>
              <a:t>Corporate</a:t>
            </a:r>
            <a:r>
              <a:rPr lang="fr-FR"/>
              <a:t> et </a:t>
            </a:r>
            <a:r>
              <a:rPr lang="fr-FR" err="1"/>
              <a:t>Event</a:t>
            </a:r>
            <a:r>
              <a:rPr lang="fr-FR"/>
              <a:t>, où le HDMI est le format principal. Et donc inutile aux </a:t>
            </a:r>
            <a:r>
              <a:rPr lang="fr-FR" err="1"/>
              <a:t>Broadcasters</a:t>
            </a:r>
            <a:r>
              <a:rPr lang="fr-FR"/>
              <a:t> ?</a:t>
            </a:r>
          </a:p>
          <a:p>
            <a:endParaRPr lang="fr-FR"/>
          </a:p>
          <a:p>
            <a:r>
              <a:rPr lang="fr-FR"/>
              <a:t>Cela serait vrai si dans le monde de la TV le HDMI n'était pas utilisé, or on sait bien que dans tous les studios du monde il y a des connexions HDMI pour le monitoring, la projection, les murs LED...</a:t>
            </a:r>
          </a:p>
        </p:txBody>
      </p:sp>
      <p:sp>
        <p:nvSpPr>
          <p:cNvPr id="4" name="Slide Number Placeholder 3"/>
          <p:cNvSpPr>
            <a:spLocks noGrp="1"/>
          </p:cNvSpPr>
          <p:nvPr>
            <p:ph type="sldNum" sz="quarter" idx="5"/>
          </p:nvPr>
        </p:nvSpPr>
        <p:spPr/>
        <p:txBody>
          <a:bodyPr/>
          <a:lstStyle/>
          <a:p>
            <a:fld id="{22A7C16C-36DA-44A4-AACC-DB2916092BA3}" type="slidenum">
              <a:rPr lang="en-US" smtClean="0"/>
              <a:t>9</a:t>
            </a:fld>
            <a:endParaRPr lang="en-US"/>
          </a:p>
        </p:txBody>
      </p:sp>
      <p:sp>
        <p:nvSpPr>
          <p:cNvPr id="5" name="Footer Placeholder 4">
            <a:extLst>
              <a:ext uri="{FF2B5EF4-FFF2-40B4-BE49-F238E27FC236}">
                <a16:creationId xmlns:a16="http://schemas.microsoft.com/office/drawing/2014/main" id="{C3FD0F43-77A0-646D-28D5-2DC8707D7462}"/>
              </a:ext>
            </a:extLst>
          </p:cNvPr>
          <p:cNvSpPr>
            <a:spLocks noGrp="1"/>
          </p:cNvSpPr>
          <p:nvPr>
            <p:ph type="ftr" sz="quarter" idx="4"/>
          </p:nvPr>
        </p:nvSpPr>
        <p:spPr/>
        <p:txBody>
          <a:bodyPr/>
          <a:lstStyle/>
          <a:p>
            <a:r>
              <a:rPr lang="en-US"/>
              <a:t>Présentation Satis 2025 commentée</a:t>
            </a:r>
          </a:p>
        </p:txBody>
      </p:sp>
      <p:sp>
        <p:nvSpPr>
          <p:cNvPr id="6" name="Header Placeholder 5">
            <a:extLst>
              <a:ext uri="{FF2B5EF4-FFF2-40B4-BE49-F238E27FC236}">
                <a16:creationId xmlns:a16="http://schemas.microsoft.com/office/drawing/2014/main" id="{CBD23BC8-3E96-1C74-E01D-A7D6E472505A}"/>
              </a:ext>
            </a:extLst>
          </p:cNvPr>
          <p:cNvSpPr>
            <a:spLocks noGrp="1"/>
          </p:cNvSpPr>
          <p:nvPr>
            <p:ph type="hdr" sz="quarter"/>
          </p:nvPr>
        </p:nvSpPr>
        <p:spPr/>
        <p:txBody>
          <a:bodyPr/>
          <a:lstStyle/>
          <a:p>
            <a:r>
              <a:rPr lang="fr-FR"/>
              <a:t>L'IPMX - Le 2110 rendu facile ?</a:t>
            </a:r>
            <a:endParaRPr lang="en-US"/>
          </a:p>
        </p:txBody>
      </p:sp>
    </p:spTree>
    <p:extLst>
      <p:ext uri="{BB962C8B-B14F-4D97-AF65-F5344CB8AC3E}">
        <p14:creationId xmlns:p14="http://schemas.microsoft.com/office/powerpoint/2010/main" val="10776517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9CACC7C-A1D1-24C5-E0E1-5D6F468F3FEA}"/>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fr-FR"/>
          </a:p>
        </p:txBody>
      </p:sp>
      <p:sp>
        <p:nvSpPr>
          <p:cNvPr id="3" name="Sous-titre 2">
            <a:extLst>
              <a:ext uri="{FF2B5EF4-FFF2-40B4-BE49-F238E27FC236}">
                <a16:creationId xmlns:a16="http://schemas.microsoft.com/office/drawing/2014/main" id="{C48DE0B1-BA62-926E-8B07-EA039DFEB32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fr-FR"/>
          </a:p>
        </p:txBody>
      </p:sp>
      <p:sp>
        <p:nvSpPr>
          <p:cNvPr id="4" name="Espace réservé de la date 3">
            <a:extLst>
              <a:ext uri="{FF2B5EF4-FFF2-40B4-BE49-F238E27FC236}">
                <a16:creationId xmlns:a16="http://schemas.microsoft.com/office/drawing/2014/main" id="{D2ACD771-4FCB-180B-A8AA-363CC14036FD}"/>
              </a:ext>
            </a:extLst>
          </p:cNvPr>
          <p:cNvSpPr>
            <a:spLocks noGrp="1"/>
          </p:cNvSpPr>
          <p:nvPr>
            <p:ph type="dt" sz="half" idx="10"/>
          </p:nvPr>
        </p:nvSpPr>
        <p:spPr/>
        <p:txBody>
          <a:bodyPr/>
          <a:lstStyle/>
          <a:p>
            <a:fld id="{C28EF9EA-686C-1747-A5E7-94D329139452}" type="datetimeFigureOut">
              <a:rPr lang="fr-FR" smtClean="0"/>
              <a:t>24/06/2026</a:t>
            </a:fld>
            <a:endParaRPr lang="fr-FR"/>
          </a:p>
        </p:txBody>
      </p:sp>
      <p:sp>
        <p:nvSpPr>
          <p:cNvPr id="5" name="Espace réservé du pied de page 4">
            <a:extLst>
              <a:ext uri="{FF2B5EF4-FFF2-40B4-BE49-F238E27FC236}">
                <a16:creationId xmlns:a16="http://schemas.microsoft.com/office/drawing/2014/main" id="{060F16C9-3756-EC69-8A22-ED146895B0EB}"/>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B4971F42-94E3-0016-C441-2761A64BEE7D}"/>
              </a:ext>
            </a:extLst>
          </p:cNvPr>
          <p:cNvSpPr>
            <a:spLocks noGrp="1"/>
          </p:cNvSpPr>
          <p:nvPr>
            <p:ph type="sldNum" sz="quarter" idx="12"/>
          </p:nvPr>
        </p:nvSpPr>
        <p:spPr/>
        <p:txBody>
          <a:bodyPr/>
          <a:lstStyle/>
          <a:p>
            <a:fld id="{AC9F34F9-B319-2C49-8F88-897A69476673}" type="slidenum">
              <a:rPr lang="fr-FR" smtClean="0"/>
              <a:t>‹#›</a:t>
            </a:fld>
            <a:endParaRPr lang="fr-FR"/>
          </a:p>
        </p:txBody>
      </p:sp>
    </p:spTree>
    <p:extLst>
      <p:ext uri="{BB962C8B-B14F-4D97-AF65-F5344CB8AC3E}">
        <p14:creationId xmlns:p14="http://schemas.microsoft.com/office/powerpoint/2010/main" val="309057144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B8883C5-0AC2-9394-101E-89EA8E34F744}"/>
              </a:ext>
            </a:extLst>
          </p:cNvPr>
          <p:cNvSpPr>
            <a:spLocks noGrp="1"/>
          </p:cNvSpPr>
          <p:nvPr>
            <p:ph type="title"/>
          </p:nvPr>
        </p:nvSpPr>
        <p:spPr/>
        <p:txBody>
          <a:bodyPr/>
          <a:lstStyle/>
          <a:p>
            <a:r>
              <a:rPr lang="en-US"/>
              <a:t>Click to edit Master title style</a:t>
            </a:r>
            <a:endParaRPr lang="fr-FR"/>
          </a:p>
        </p:txBody>
      </p:sp>
      <p:sp>
        <p:nvSpPr>
          <p:cNvPr id="3" name="Espace réservé du texte vertical 2">
            <a:extLst>
              <a:ext uri="{FF2B5EF4-FFF2-40B4-BE49-F238E27FC236}">
                <a16:creationId xmlns:a16="http://schemas.microsoft.com/office/drawing/2014/main" id="{6F10DF15-5763-1EB5-6DAD-366A8A775ADE}"/>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4" name="Espace réservé de la date 3">
            <a:extLst>
              <a:ext uri="{FF2B5EF4-FFF2-40B4-BE49-F238E27FC236}">
                <a16:creationId xmlns:a16="http://schemas.microsoft.com/office/drawing/2014/main" id="{236B9864-C6D2-ECBF-F07E-D3A6899DBDBC}"/>
              </a:ext>
            </a:extLst>
          </p:cNvPr>
          <p:cNvSpPr>
            <a:spLocks noGrp="1"/>
          </p:cNvSpPr>
          <p:nvPr>
            <p:ph type="dt" sz="half" idx="10"/>
          </p:nvPr>
        </p:nvSpPr>
        <p:spPr/>
        <p:txBody>
          <a:bodyPr/>
          <a:lstStyle/>
          <a:p>
            <a:fld id="{C28EF9EA-686C-1747-A5E7-94D329139452}" type="datetimeFigureOut">
              <a:rPr lang="fr-FR" smtClean="0"/>
              <a:t>24/06/2026</a:t>
            </a:fld>
            <a:endParaRPr lang="fr-FR"/>
          </a:p>
        </p:txBody>
      </p:sp>
      <p:sp>
        <p:nvSpPr>
          <p:cNvPr id="5" name="Espace réservé du pied de page 4">
            <a:extLst>
              <a:ext uri="{FF2B5EF4-FFF2-40B4-BE49-F238E27FC236}">
                <a16:creationId xmlns:a16="http://schemas.microsoft.com/office/drawing/2014/main" id="{5AC0D130-00F1-8EBC-3F83-D63C00B8977C}"/>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634A1A52-383E-6056-5155-4F55DC8A31A1}"/>
              </a:ext>
            </a:extLst>
          </p:cNvPr>
          <p:cNvSpPr>
            <a:spLocks noGrp="1"/>
          </p:cNvSpPr>
          <p:nvPr>
            <p:ph type="sldNum" sz="quarter" idx="12"/>
          </p:nvPr>
        </p:nvSpPr>
        <p:spPr/>
        <p:txBody>
          <a:bodyPr/>
          <a:lstStyle/>
          <a:p>
            <a:fld id="{AC9F34F9-B319-2C49-8F88-897A69476673}" type="slidenum">
              <a:rPr lang="fr-FR" smtClean="0"/>
              <a:t>‹#›</a:t>
            </a:fld>
            <a:endParaRPr lang="fr-FR"/>
          </a:p>
        </p:txBody>
      </p:sp>
    </p:spTree>
    <p:extLst>
      <p:ext uri="{BB962C8B-B14F-4D97-AF65-F5344CB8AC3E}">
        <p14:creationId xmlns:p14="http://schemas.microsoft.com/office/powerpoint/2010/main" val="8713256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5EFA6253-7F81-8F04-0D02-15D43689128F}"/>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fr-FR"/>
          </a:p>
        </p:txBody>
      </p:sp>
      <p:sp>
        <p:nvSpPr>
          <p:cNvPr id="3" name="Espace réservé du texte vertical 2">
            <a:extLst>
              <a:ext uri="{FF2B5EF4-FFF2-40B4-BE49-F238E27FC236}">
                <a16:creationId xmlns:a16="http://schemas.microsoft.com/office/drawing/2014/main" id="{1CEF52FE-2CD7-E827-C187-360DD22A8617}"/>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4" name="Espace réservé de la date 3">
            <a:extLst>
              <a:ext uri="{FF2B5EF4-FFF2-40B4-BE49-F238E27FC236}">
                <a16:creationId xmlns:a16="http://schemas.microsoft.com/office/drawing/2014/main" id="{0036F3DD-D671-3590-AADD-B7F638571D38}"/>
              </a:ext>
            </a:extLst>
          </p:cNvPr>
          <p:cNvSpPr>
            <a:spLocks noGrp="1"/>
          </p:cNvSpPr>
          <p:nvPr>
            <p:ph type="dt" sz="half" idx="10"/>
          </p:nvPr>
        </p:nvSpPr>
        <p:spPr/>
        <p:txBody>
          <a:bodyPr/>
          <a:lstStyle/>
          <a:p>
            <a:fld id="{C28EF9EA-686C-1747-A5E7-94D329139452}" type="datetimeFigureOut">
              <a:rPr lang="fr-FR" smtClean="0"/>
              <a:t>24/06/2026</a:t>
            </a:fld>
            <a:endParaRPr lang="fr-FR"/>
          </a:p>
        </p:txBody>
      </p:sp>
      <p:sp>
        <p:nvSpPr>
          <p:cNvPr id="5" name="Espace réservé du pied de page 4">
            <a:extLst>
              <a:ext uri="{FF2B5EF4-FFF2-40B4-BE49-F238E27FC236}">
                <a16:creationId xmlns:a16="http://schemas.microsoft.com/office/drawing/2014/main" id="{D64A9755-CE68-3EA3-C847-00E26AC70CDE}"/>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A1B1634E-533E-6A75-2FED-ADDC4700E699}"/>
              </a:ext>
            </a:extLst>
          </p:cNvPr>
          <p:cNvSpPr>
            <a:spLocks noGrp="1"/>
          </p:cNvSpPr>
          <p:nvPr>
            <p:ph type="sldNum" sz="quarter" idx="12"/>
          </p:nvPr>
        </p:nvSpPr>
        <p:spPr/>
        <p:txBody>
          <a:bodyPr/>
          <a:lstStyle/>
          <a:p>
            <a:fld id="{AC9F34F9-B319-2C49-8F88-897A69476673}" type="slidenum">
              <a:rPr lang="fr-FR" smtClean="0"/>
              <a:t>‹#›</a:t>
            </a:fld>
            <a:endParaRPr lang="fr-FR"/>
          </a:p>
        </p:txBody>
      </p:sp>
    </p:spTree>
    <p:extLst>
      <p:ext uri="{BB962C8B-B14F-4D97-AF65-F5344CB8AC3E}">
        <p14:creationId xmlns:p14="http://schemas.microsoft.com/office/powerpoint/2010/main" val="31898330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B87D2D5-3772-D60E-9A10-D75E76098801}"/>
              </a:ext>
            </a:extLst>
          </p:cNvPr>
          <p:cNvSpPr>
            <a:spLocks noGrp="1"/>
          </p:cNvSpPr>
          <p:nvPr>
            <p:ph type="title"/>
          </p:nvPr>
        </p:nvSpPr>
        <p:spPr/>
        <p:txBody>
          <a:bodyPr/>
          <a:lstStyle/>
          <a:p>
            <a:r>
              <a:rPr lang="en-US"/>
              <a:t>Click to edit Master title style</a:t>
            </a:r>
            <a:endParaRPr lang="fr-FR"/>
          </a:p>
        </p:txBody>
      </p:sp>
      <p:sp>
        <p:nvSpPr>
          <p:cNvPr id="3" name="Espace réservé du contenu 2">
            <a:extLst>
              <a:ext uri="{FF2B5EF4-FFF2-40B4-BE49-F238E27FC236}">
                <a16:creationId xmlns:a16="http://schemas.microsoft.com/office/drawing/2014/main" id="{7F945BA0-E123-4D62-9F0C-ABCBD2F578FF}"/>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4" name="Espace réservé de la date 3">
            <a:extLst>
              <a:ext uri="{FF2B5EF4-FFF2-40B4-BE49-F238E27FC236}">
                <a16:creationId xmlns:a16="http://schemas.microsoft.com/office/drawing/2014/main" id="{CE881F03-6A5B-ADAC-B28D-08D893FFBDC2}"/>
              </a:ext>
            </a:extLst>
          </p:cNvPr>
          <p:cNvSpPr>
            <a:spLocks noGrp="1"/>
          </p:cNvSpPr>
          <p:nvPr>
            <p:ph type="dt" sz="half" idx="10"/>
          </p:nvPr>
        </p:nvSpPr>
        <p:spPr/>
        <p:txBody>
          <a:bodyPr/>
          <a:lstStyle/>
          <a:p>
            <a:fld id="{C28EF9EA-686C-1747-A5E7-94D329139452}" type="datetimeFigureOut">
              <a:rPr lang="fr-FR" smtClean="0"/>
              <a:t>24/06/2026</a:t>
            </a:fld>
            <a:endParaRPr lang="fr-FR"/>
          </a:p>
        </p:txBody>
      </p:sp>
      <p:sp>
        <p:nvSpPr>
          <p:cNvPr id="5" name="Espace réservé du pied de page 4">
            <a:extLst>
              <a:ext uri="{FF2B5EF4-FFF2-40B4-BE49-F238E27FC236}">
                <a16:creationId xmlns:a16="http://schemas.microsoft.com/office/drawing/2014/main" id="{D40FBACE-B4B5-35A7-D6AA-A8C1E781EBC9}"/>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40E75ABC-407E-7005-B581-9FAE37ED42BF}"/>
              </a:ext>
            </a:extLst>
          </p:cNvPr>
          <p:cNvSpPr>
            <a:spLocks noGrp="1"/>
          </p:cNvSpPr>
          <p:nvPr>
            <p:ph type="sldNum" sz="quarter" idx="12"/>
          </p:nvPr>
        </p:nvSpPr>
        <p:spPr/>
        <p:txBody>
          <a:bodyPr/>
          <a:lstStyle/>
          <a:p>
            <a:fld id="{AC9F34F9-B319-2C49-8F88-897A69476673}" type="slidenum">
              <a:rPr lang="fr-FR" smtClean="0"/>
              <a:t>‹#›</a:t>
            </a:fld>
            <a:endParaRPr lang="fr-FR"/>
          </a:p>
        </p:txBody>
      </p:sp>
    </p:spTree>
    <p:extLst>
      <p:ext uri="{BB962C8B-B14F-4D97-AF65-F5344CB8AC3E}">
        <p14:creationId xmlns:p14="http://schemas.microsoft.com/office/powerpoint/2010/main" val="351306849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1409C2E-90B7-35A1-36DD-54F54625215D}"/>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fr-FR"/>
          </a:p>
        </p:txBody>
      </p:sp>
      <p:sp>
        <p:nvSpPr>
          <p:cNvPr id="3" name="Espace réservé du texte 2">
            <a:extLst>
              <a:ext uri="{FF2B5EF4-FFF2-40B4-BE49-F238E27FC236}">
                <a16:creationId xmlns:a16="http://schemas.microsoft.com/office/drawing/2014/main" id="{0857DA32-4CDE-02E9-71B3-51A6A678C5C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Espace réservé de la date 3">
            <a:extLst>
              <a:ext uri="{FF2B5EF4-FFF2-40B4-BE49-F238E27FC236}">
                <a16:creationId xmlns:a16="http://schemas.microsoft.com/office/drawing/2014/main" id="{27508CB5-CABC-D30B-529B-124DBF1289ED}"/>
              </a:ext>
            </a:extLst>
          </p:cNvPr>
          <p:cNvSpPr>
            <a:spLocks noGrp="1"/>
          </p:cNvSpPr>
          <p:nvPr>
            <p:ph type="dt" sz="half" idx="10"/>
          </p:nvPr>
        </p:nvSpPr>
        <p:spPr/>
        <p:txBody>
          <a:bodyPr/>
          <a:lstStyle/>
          <a:p>
            <a:fld id="{C28EF9EA-686C-1747-A5E7-94D329139452}" type="datetimeFigureOut">
              <a:rPr lang="fr-FR" smtClean="0"/>
              <a:t>24/06/2026</a:t>
            </a:fld>
            <a:endParaRPr lang="fr-FR"/>
          </a:p>
        </p:txBody>
      </p:sp>
      <p:sp>
        <p:nvSpPr>
          <p:cNvPr id="5" name="Espace réservé du pied de page 4">
            <a:extLst>
              <a:ext uri="{FF2B5EF4-FFF2-40B4-BE49-F238E27FC236}">
                <a16:creationId xmlns:a16="http://schemas.microsoft.com/office/drawing/2014/main" id="{351B9BA3-5BBA-68D7-0823-57B3EFE5E964}"/>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41018C1B-49A2-A08C-E6C3-9EE1A5DDCBCC}"/>
              </a:ext>
            </a:extLst>
          </p:cNvPr>
          <p:cNvSpPr>
            <a:spLocks noGrp="1"/>
          </p:cNvSpPr>
          <p:nvPr>
            <p:ph type="sldNum" sz="quarter" idx="12"/>
          </p:nvPr>
        </p:nvSpPr>
        <p:spPr/>
        <p:txBody>
          <a:bodyPr/>
          <a:lstStyle/>
          <a:p>
            <a:fld id="{AC9F34F9-B319-2C49-8F88-897A69476673}" type="slidenum">
              <a:rPr lang="fr-FR" smtClean="0"/>
              <a:t>‹#›</a:t>
            </a:fld>
            <a:endParaRPr lang="fr-FR"/>
          </a:p>
        </p:txBody>
      </p:sp>
    </p:spTree>
    <p:extLst>
      <p:ext uri="{BB962C8B-B14F-4D97-AF65-F5344CB8AC3E}">
        <p14:creationId xmlns:p14="http://schemas.microsoft.com/office/powerpoint/2010/main" val="13068018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1D29B08-AFDB-8574-CCFD-EF178C94227B}"/>
              </a:ext>
            </a:extLst>
          </p:cNvPr>
          <p:cNvSpPr>
            <a:spLocks noGrp="1"/>
          </p:cNvSpPr>
          <p:nvPr>
            <p:ph type="title"/>
          </p:nvPr>
        </p:nvSpPr>
        <p:spPr/>
        <p:txBody>
          <a:bodyPr/>
          <a:lstStyle/>
          <a:p>
            <a:r>
              <a:rPr lang="en-US"/>
              <a:t>Click to edit Master title style</a:t>
            </a:r>
            <a:endParaRPr lang="fr-FR"/>
          </a:p>
        </p:txBody>
      </p:sp>
      <p:sp>
        <p:nvSpPr>
          <p:cNvPr id="3" name="Espace réservé du contenu 2">
            <a:extLst>
              <a:ext uri="{FF2B5EF4-FFF2-40B4-BE49-F238E27FC236}">
                <a16:creationId xmlns:a16="http://schemas.microsoft.com/office/drawing/2014/main" id="{A3AE3B51-0744-563D-12FE-1C3717B991F4}"/>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4" name="Espace réservé du contenu 3">
            <a:extLst>
              <a:ext uri="{FF2B5EF4-FFF2-40B4-BE49-F238E27FC236}">
                <a16:creationId xmlns:a16="http://schemas.microsoft.com/office/drawing/2014/main" id="{55CFC9AD-FD56-AE91-9D82-AAE88B4FA430}"/>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5" name="Espace réservé de la date 4">
            <a:extLst>
              <a:ext uri="{FF2B5EF4-FFF2-40B4-BE49-F238E27FC236}">
                <a16:creationId xmlns:a16="http://schemas.microsoft.com/office/drawing/2014/main" id="{2FB656D1-2AF1-A601-A749-7415F6D7972E}"/>
              </a:ext>
            </a:extLst>
          </p:cNvPr>
          <p:cNvSpPr>
            <a:spLocks noGrp="1"/>
          </p:cNvSpPr>
          <p:nvPr>
            <p:ph type="dt" sz="half" idx="10"/>
          </p:nvPr>
        </p:nvSpPr>
        <p:spPr/>
        <p:txBody>
          <a:bodyPr/>
          <a:lstStyle/>
          <a:p>
            <a:fld id="{C28EF9EA-686C-1747-A5E7-94D329139452}" type="datetimeFigureOut">
              <a:rPr lang="fr-FR" smtClean="0"/>
              <a:t>24/06/2026</a:t>
            </a:fld>
            <a:endParaRPr lang="fr-FR"/>
          </a:p>
        </p:txBody>
      </p:sp>
      <p:sp>
        <p:nvSpPr>
          <p:cNvPr id="6" name="Espace réservé du pied de page 5">
            <a:extLst>
              <a:ext uri="{FF2B5EF4-FFF2-40B4-BE49-F238E27FC236}">
                <a16:creationId xmlns:a16="http://schemas.microsoft.com/office/drawing/2014/main" id="{C2EFE02F-9559-C7EC-7670-567E487513CC}"/>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E04ACBB7-E2AF-EFAF-D8D5-6B579379D33A}"/>
              </a:ext>
            </a:extLst>
          </p:cNvPr>
          <p:cNvSpPr>
            <a:spLocks noGrp="1"/>
          </p:cNvSpPr>
          <p:nvPr>
            <p:ph type="sldNum" sz="quarter" idx="12"/>
          </p:nvPr>
        </p:nvSpPr>
        <p:spPr/>
        <p:txBody>
          <a:bodyPr/>
          <a:lstStyle/>
          <a:p>
            <a:fld id="{AC9F34F9-B319-2C49-8F88-897A69476673}" type="slidenum">
              <a:rPr lang="fr-FR" smtClean="0"/>
              <a:t>‹#›</a:t>
            </a:fld>
            <a:endParaRPr lang="fr-FR"/>
          </a:p>
        </p:txBody>
      </p:sp>
    </p:spTree>
    <p:extLst>
      <p:ext uri="{BB962C8B-B14F-4D97-AF65-F5344CB8AC3E}">
        <p14:creationId xmlns:p14="http://schemas.microsoft.com/office/powerpoint/2010/main" val="154734016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593D960-345D-43AC-53D5-59C9A66D3B04}"/>
              </a:ext>
            </a:extLst>
          </p:cNvPr>
          <p:cNvSpPr>
            <a:spLocks noGrp="1"/>
          </p:cNvSpPr>
          <p:nvPr>
            <p:ph type="title"/>
          </p:nvPr>
        </p:nvSpPr>
        <p:spPr>
          <a:xfrm>
            <a:off x="839788" y="365125"/>
            <a:ext cx="10515600" cy="1325563"/>
          </a:xfrm>
        </p:spPr>
        <p:txBody>
          <a:bodyPr/>
          <a:lstStyle/>
          <a:p>
            <a:r>
              <a:rPr lang="en-US"/>
              <a:t>Click to edit Master title style</a:t>
            </a:r>
            <a:endParaRPr lang="fr-FR"/>
          </a:p>
        </p:txBody>
      </p:sp>
      <p:sp>
        <p:nvSpPr>
          <p:cNvPr id="3" name="Espace réservé du texte 2">
            <a:extLst>
              <a:ext uri="{FF2B5EF4-FFF2-40B4-BE49-F238E27FC236}">
                <a16:creationId xmlns:a16="http://schemas.microsoft.com/office/drawing/2014/main" id="{B7A1941F-104A-01B8-86D7-6737796301B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Espace réservé du contenu 3">
            <a:extLst>
              <a:ext uri="{FF2B5EF4-FFF2-40B4-BE49-F238E27FC236}">
                <a16:creationId xmlns:a16="http://schemas.microsoft.com/office/drawing/2014/main" id="{68C8560F-A52D-10A0-3FCC-3E4D30BBDE65}"/>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5" name="Espace réservé du texte 4">
            <a:extLst>
              <a:ext uri="{FF2B5EF4-FFF2-40B4-BE49-F238E27FC236}">
                <a16:creationId xmlns:a16="http://schemas.microsoft.com/office/drawing/2014/main" id="{C590E7DE-B496-20CA-504A-8BA55505F4F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Espace réservé du contenu 5">
            <a:extLst>
              <a:ext uri="{FF2B5EF4-FFF2-40B4-BE49-F238E27FC236}">
                <a16:creationId xmlns:a16="http://schemas.microsoft.com/office/drawing/2014/main" id="{CEE3E54B-37F5-1EBA-DC3D-DB974E072DC7}"/>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7" name="Espace réservé de la date 6">
            <a:extLst>
              <a:ext uri="{FF2B5EF4-FFF2-40B4-BE49-F238E27FC236}">
                <a16:creationId xmlns:a16="http://schemas.microsoft.com/office/drawing/2014/main" id="{CC194F9A-24CD-6FF7-404A-68F606E53F8F}"/>
              </a:ext>
            </a:extLst>
          </p:cNvPr>
          <p:cNvSpPr>
            <a:spLocks noGrp="1"/>
          </p:cNvSpPr>
          <p:nvPr>
            <p:ph type="dt" sz="half" idx="10"/>
          </p:nvPr>
        </p:nvSpPr>
        <p:spPr/>
        <p:txBody>
          <a:bodyPr/>
          <a:lstStyle/>
          <a:p>
            <a:fld id="{C28EF9EA-686C-1747-A5E7-94D329139452}" type="datetimeFigureOut">
              <a:rPr lang="fr-FR" smtClean="0"/>
              <a:t>24/06/2026</a:t>
            </a:fld>
            <a:endParaRPr lang="fr-FR"/>
          </a:p>
        </p:txBody>
      </p:sp>
      <p:sp>
        <p:nvSpPr>
          <p:cNvPr id="8" name="Espace réservé du pied de page 7">
            <a:extLst>
              <a:ext uri="{FF2B5EF4-FFF2-40B4-BE49-F238E27FC236}">
                <a16:creationId xmlns:a16="http://schemas.microsoft.com/office/drawing/2014/main" id="{6DE4F695-17D8-06F7-D31B-5DE88A077CD8}"/>
              </a:ext>
            </a:extLst>
          </p:cNvPr>
          <p:cNvSpPr>
            <a:spLocks noGrp="1"/>
          </p:cNvSpPr>
          <p:nvPr>
            <p:ph type="ftr" sz="quarter" idx="11"/>
          </p:nvPr>
        </p:nvSpPr>
        <p:spPr/>
        <p:txBody>
          <a:bodyPr/>
          <a:lstStyle/>
          <a:p>
            <a:endParaRPr lang="fr-FR"/>
          </a:p>
        </p:txBody>
      </p:sp>
      <p:sp>
        <p:nvSpPr>
          <p:cNvPr id="9" name="Espace réservé du numéro de diapositive 8">
            <a:extLst>
              <a:ext uri="{FF2B5EF4-FFF2-40B4-BE49-F238E27FC236}">
                <a16:creationId xmlns:a16="http://schemas.microsoft.com/office/drawing/2014/main" id="{C19D039F-5353-9C07-F0CA-214272C7C80B}"/>
              </a:ext>
            </a:extLst>
          </p:cNvPr>
          <p:cNvSpPr>
            <a:spLocks noGrp="1"/>
          </p:cNvSpPr>
          <p:nvPr>
            <p:ph type="sldNum" sz="quarter" idx="12"/>
          </p:nvPr>
        </p:nvSpPr>
        <p:spPr/>
        <p:txBody>
          <a:bodyPr/>
          <a:lstStyle/>
          <a:p>
            <a:fld id="{AC9F34F9-B319-2C49-8F88-897A69476673}" type="slidenum">
              <a:rPr lang="fr-FR" smtClean="0"/>
              <a:t>‹#›</a:t>
            </a:fld>
            <a:endParaRPr lang="fr-FR"/>
          </a:p>
        </p:txBody>
      </p:sp>
    </p:spTree>
    <p:extLst>
      <p:ext uri="{BB962C8B-B14F-4D97-AF65-F5344CB8AC3E}">
        <p14:creationId xmlns:p14="http://schemas.microsoft.com/office/powerpoint/2010/main" val="118907159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6DF2E60-0060-2042-DB6A-4C36D23F07F1}"/>
              </a:ext>
            </a:extLst>
          </p:cNvPr>
          <p:cNvSpPr>
            <a:spLocks noGrp="1"/>
          </p:cNvSpPr>
          <p:nvPr>
            <p:ph type="title"/>
          </p:nvPr>
        </p:nvSpPr>
        <p:spPr/>
        <p:txBody>
          <a:bodyPr/>
          <a:lstStyle/>
          <a:p>
            <a:r>
              <a:rPr lang="en-US"/>
              <a:t>Click to edit Master title style</a:t>
            </a:r>
            <a:endParaRPr lang="fr-FR"/>
          </a:p>
        </p:txBody>
      </p:sp>
      <p:sp>
        <p:nvSpPr>
          <p:cNvPr id="3" name="Espace réservé de la date 2">
            <a:extLst>
              <a:ext uri="{FF2B5EF4-FFF2-40B4-BE49-F238E27FC236}">
                <a16:creationId xmlns:a16="http://schemas.microsoft.com/office/drawing/2014/main" id="{E74D320E-8917-725E-4B80-C5EA209BBBDB}"/>
              </a:ext>
            </a:extLst>
          </p:cNvPr>
          <p:cNvSpPr>
            <a:spLocks noGrp="1"/>
          </p:cNvSpPr>
          <p:nvPr>
            <p:ph type="dt" sz="half" idx="10"/>
          </p:nvPr>
        </p:nvSpPr>
        <p:spPr/>
        <p:txBody>
          <a:bodyPr/>
          <a:lstStyle/>
          <a:p>
            <a:fld id="{C28EF9EA-686C-1747-A5E7-94D329139452}" type="datetimeFigureOut">
              <a:rPr lang="fr-FR" smtClean="0"/>
              <a:t>24/06/2026</a:t>
            </a:fld>
            <a:endParaRPr lang="fr-FR"/>
          </a:p>
        </p:txBody>
      </p:sp>
      <p:sp>
        <p:nvSpPr>
          <p:cNvPr id="4" name="Espace réservé du pied de page 3">
            <a:extLst>
              <a:ext uri="{FF2B5EF4-FFF2-40B4-BE49-F238E27FC236}">
                <a16:creationId xmlns:a16="http://schemas.microsoft.com/office/drawing/2014/main" id="{CC615AC1-14AD-17A8-E0F6-CB9109D2E828}"/>
              </a:ext>
            </a:extLst>
          </p:cNvPr>
          <p:cNvSpPr>
            <a:spLocks noGrp="1"/>
          </p:cNvSpPr>
          <p:nvPr>
            <p:ph type="ftr" sz="quarter" idx="11"/>
          </p:nvPr>
        </p:nvSpPr>
        <p:spPr/>
        <p:txBody>
          <a:bodyPr/>
          <a:lstStyle/>
          <a:p>
            <a:endParaRPr lang="fr-FR"/>
          </a:p>
        </p:txBody>
      </p:sp>
      <p:sp>
        <p:nvSpPr>
          <p:cNvPr id="5" name="Espace réservé du numéro de diapositive 4">
            <a:extLst>
              <a:ext uri="{FF2B5EF4-FFF2-40B4-BE49-F238E27FC236}">
                <a16:creationId xmlns:a16="http://schemas.microsoft.com/office/drawing/2014/main" id="{5848D8F6-68CB-2DC6-F028-0E2102B535BA}"/>
              </a:ext>
            </a:extLst>
          </p:cNvPr>
          <p:cNvSpPr>
            <a:spLocks noGrp="1"/>
          </p:cNvSpPr>
          <p:nvPr>
            <p:ph type="sldNum" sz="quarter" idx="12"/>
          </p:nvPr>
        </p:nvSpPr>
        <p:spPr/>
        <p:txBody>
          <a:bodyPr/>
          <a:lstStyle/>
          <a:p>
            <a:fld id="{AC9F34F9-B319-2C49-8F88-897A69476673}" type="slidenum">
              <a:rPr lang="fr-FR" smtClean="0"/>
              <a:t>‹#›</a:t>
            </a:fld>
            <a:endParaRPr lang="fr-FR"/>
          </a:p>
        </p:txBody>
      </p:sp>
    </p:spTree>
    <p:extLst>
      <p:ext uri="{BB962C8B-B14F-4D97-AF65-F5344CB8AC3E}">
        <p14:creationId xmlns:p14="http://schemas.microsoft.com/office/powerpoint/2010/main" val="350520434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3C136336-D9EA-BE00-67DA-F50881C887DE}"/>
              </a:ext>
            </a:extLst>
          </p:cNvPr>
          <p:cNvSpPr>
            <a:spLocks noGrp="1"/>
          </p:cNvSpPr>
          <p:nvPr>
            <p:ph type="dt" sz="half" idx="10"/>
          </p:nvPr>
        </p:nvSpPr>
        <p:spPr/>
        <p:txBody>
          <a:bodyPr/>
          <a:lstStyle/>
          <a:p>
            <a:fld id="{C28EF9EA-686C-1747-A5E7-94D329139452}" type="datetimeFigureOut">
              <a:rPr lang="fr-FR" smtClean="0"/>
              <a:t>24/06/2026</a:t>
            </a:fld>
            <a:endParaRPr lang="fr-FR"/>
          </a:p>
        </p:txBody>
      </p:sp>
      <p:sp>
        <p:nvSpPr>
          <p:cNvPr id="3" name="Espace réservé du pied de page 2">
            <a:extLst>
              <a:ext uri="{FF2B5EF4-FFF2-40B4-BE49-F238E27FC236}">
                <a16:creationId xmlns:a16="http://schemas.microsoft.com/office/drawing/2014/main" id="{0C5F841E-CFAD-685A-F5D7-B55A7631FEC4}"/>
              </a:ext>
            </a:extLst>
          </p:cNvPr>
          <p:cNvSpPr>
            <a:spLocks noGrp="1"/>
          </p:cNvSpPr>
          <p:nvPr>
            <p:ph type="ftr" sz="quarter" idx="11"/>
          </p:nvPr>
        </p:nvSpPr>
        <p:spPr/>
        <p:txBody>
          <a:bodyPr/>
          <a:lstStyle/>
          <a:p>
            <a:endParaRPr lang="fr-FR"/>
          </a:p>
        </p:txBody>
      </p:sp>
      <p:sp>
        <p:nvSpPr>
          <p:cNvPr id="4" name="Espace réservé du numéro de diapositive 3">
            <a:extLst>
              <a:ext uri="{FF2B5EF4-FFF2-40B4-BE49-F238E27FC236}">
                <a16:creationId xmlns:a16="http://schemas.microsoft.com/office/drawing/2014/main" id="{1C66BB5B-6DF7-9EA0-A2C6-11D4D2AEF94C}"/>
              </a:ext>
            </a:extLst>
          </p:cNvPr>
          <p:cNvSpPr>
            <a:spLocks noGrp="1"/>
          </p:cNvSpPr>
          <p:nvPr>
            <p:ph type="sldNum" sz="quarter" idx="12"/>
          </p:nvPr>
        </p:nvSpPr>
        <p:spPr/>
        <p:txBody>
          <a:bodyPr/>
          <a:lstStyle/>
          <a:p>
            <a:fld id="{AC9F34F9-B319-2C49-8F88-897A69476673}" type="slidenum">
              <a:rPr lang="fr-FR" smtClean="0"/>
              <a:t>‹#›</a:t>
            </a:fld>
            <a:endParaRPr lang="fr-FR"/>
          </a:p>
        </p:txBody>
      </p:sp>
    </p:spTree>
    <p:extLst>
      <p:ext uri="{BB962C8B-B14F-4D97-AF65-F5344CB8AC3E}">
        <p14:creationId xmlns:p14="http://schemas.microsoft.com/office/powerpoint/2010/main" val="196299719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C09EB8C-84A6-56B0-35CF-8630928B32B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fr-FR"/>
          </a:p>
        </p:txBody>
      </p:sp>
      <p:sp>
        <p:nvSpPr>
          <p:cNvPr id="3" name="Espace réservé du contenu 2">
            <a:extLst>
              <a:ext uri="{FF2B5EF4-FFF2-40B4-BE49-F238E27FC236}">
                <a16:creationId xmlns:a16="http://schemas.microsoft.com/office/drawing/2014/main" id="{BF057F7D-3DC4-22C0-15AE-08CE5116096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4" name="Espace réservé du texte 3">
            <a:extLst>
              <a:ext uri="{FF2B5EF4-FFF2-40B4-BE49-F238E27FC236}">
                <a16:creationId xmlns:a16="http://schemas.microsoft.com/office/drawing/2014/main" id="{265F7855-AAB1-294D-816B-9651FF4D51B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Espace réservé de la date 4">
            <a:extLst>
              <a:ext uri="{FF2B5EF4-FFF2-40B4-BE49-F238E27FC236}">
                <a16:creationId xmlns:a16="http://schemas.microsoft.com/office/drawing/2014/main" id="{4116CB79-36D3-EB4D-DD02-97E50FB06A9E}"/>
              </a:ext>
            </a:extLst>
          </p:cNvPr>
          <p:cNvSpPr>
            <a:spLocks noGrp="1"/>
          </p:cNvSpPr>
          <p:nvPr>
            <p:ph type="dt" sz="half" idx="10"/>
          </p:nvPr>
        </p:nvSpPr>
        <p:spPr/>
        <p:txBody>
          <a:bodyPr/>
          <a:lstStyle/>
          <a:p>
            <a:fld id="{C28EF9EA-686C-1747-A5E7-94D329139452}" type="datetimeFigureOut">
              <a:rPr lang="fr-FR" smtClean="0"/>
              <a:t>24/06/2026</a:t>
            </a:fld>
            <a:endParaRPr lang="fr-FR"/>
          </a:p>
        </p:txBody>
      </p:sp>
      <p:sp>
        <p:nvSpPr>
          <p:cNvPr id="6" name="Espace réservé du pied de page 5">
            <a:extLst>
              <a:ext uri="{FF2B5EF4-FFF2-40B4-BE49-F238E27FC236}">
                <a16:creationId xmlns:a16="http://schemas.microsoft.com/office/drawing/2014/main" id="{A8039BC6-A1C8-5B9A-1484-B85F3E836A0D}"/>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3841AEFE-BC3B-7D5D-5EA7-40F868D142B6}"/>
              </a:ext>
            </a:extLst>
          </p:cNvPr>
          <p:cNvSpPr>
            <a:spLocks noGrp="1"/>
          </p:cNvSpPr>
          <p:nvPr>
            <p:ph type="sldNum" sz="quarter" idx="12"/>
          </p:nvPr>
        </p:nvSpPr>
        <p:spPr/>
        <p:txBody>
          <a:bodyPr/>
          <a:lstStyle/>
          <a:p>
            <a:fld id="{AC9F34F9-B319-2C49-8F88-897A69476673}" type="slidenum">
              <a:rPr lang="fr-FR" smtClean="0"/>
              <a:t>‹#›</a:t>
            </a:fld>
            <a:endParaRPr lang="fr-FR"/>
          </a:p>
        </p:txBody>
      </p:sp>
    </p:spTree>
    <p:extLst>
      <p:ext uri="{BB962C8B-B14F-4D97-AF65-F5344CB8AC3E}">
        <p14:creationId xmlns:p14="http://schemas.microsoft.com/office/powerpoint/2010/main" val="78872903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BF5AAE1-4432-CCF6-0BFD-A234E3CC56C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fr-FR"/>
          </a:p>
        </p:txBody>
      </p:sp>
      <p:sp>
        <p:nvSpPr>
          <p:cNvPr id="3" name="Espace réservé pour une image  2">
            <a:extLst>
              <a:ext uri="{FF2B5EF4-FFF2-40B4-BE49-F238E27FC236}">
                <a16:creationId xmlns:a16="http://schemas.microsoft.com/office/drawing/2014/main" id="{DA917E4F-8255-A69A-A8F9-6880728DE7A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fr-FR"/>
          </a:p>
        </p:txBody>
      </p:sp>
      <p:sp>
        <p:nvSpPr>
          <p:cNvPr id="4" name="Espace réservé du texte 3">
            <a:extLst>
              <a:ext uri="{FF2B5EF4-FFF2-40B4-BE49-F238E27FC236}">
                <a16:creationId xmlns:a16="http://schemas.microsoft.com/office/drawing/2014/main" id="{D6511F9A-B9D4-5935-20AC-CAC244C4F9D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Espace réservé de la date 4">
            <a:extLst>
              <a:ext uri="{FF2B5EF4-FFF2-40B4-BE49-F238E27FC236}">
                <a16:creationId xmlns:a16="http://schemas.microsoft.com/office/drawing/2014/main" id="{FA5B2639-8D12-EF4B-B53D-A01208FC33DF}"/>
              </a:ext>
            </a:extLst>
          </p:cNvPr>
          <p:cNvSpPr>
            <a:spLocks noGrp="1"/>
          </p:cNvSpPr>
          <p:nvPr>
            <p:ph type="dt" sz="half" idx="10"/>
          </p:nvPr>
        </p:nvSpPr>
        <p:spPr/>
        <p:txBody>
          <a:bodyPr/>
          <a:lstStyle/>
          <a:p>
            <a:fld id="{C28EF9EA-686C-1747-A5E7-94D329139452}" type="datetimeFigureOut">
              <a:rPr lang="fr-FR" smtClean="0"/>
              <a:t>24/06/2026</a:t>
            </a:fld>
            <a:endParaRPr lang="fr-FR"/>
          </a:p>
        </p:txBody>
      </p:sp>
      <p:sp>
        <p:nvSpPr>
          <p:cNvPr id="6" name="Espace réservé du pied de page 5">
            <a:extLst>
              <a:ext uri="{FF2B5EF4-FFF2-40B4-BE49-F238E27FC236}">
                <a16:creationId xmlns:a16="http://schemas.microsoft.com/office/drawing/2014/main" id="{4024F9C3-D859-1842-B576-12F80C90892D}"/>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E831484A-1113-5397-F38B-6D523EB02819}"/>
              </a:ext>
            </a:extLst>
          </p:cNvPr>
          <p:cNvSpPr>
            <a:spLocks noGrp="1"/>
          </p:cNvSpPr>
          <p:nvPr>
            <p:ph type="sldNum" sz="quarter" idx="12"/>
          </p:nvPr>
        </p:nvSpPr>
        <p:spPr/>
        <p:txBody>
          <a:bodyPr/>
          <a:lstStyle/>
          <a:p>
            <a:fld id="{AC9F34F9-B319-2C49-8F88-897A69476673}" type="slidenum">
              <a:rPr lang="fr-FR" smtClean="0"/>
              <a:t>‹#›</a:t>
            </a:fld>
            <a:endParaRPr lang="fr-FR"/>
          </a:p>
        </p:txBody>
      </p:sp>
    </p:spTree>
    <p:extLst>
      <p:ext uri="{BB962C8B-B14F-4D97-AF65-F5344CB8AC3E}">
        <p14:creationId xmlns:p14="http://schemas.microsoft.com/office/powerpoint/2010/main" val="115783120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4C418D62-E60F-FA18-0896-88E70C7BC128}"/>
              </a:ext>
            </a:extLst>
          </p:cNvPr>
          <p:cNvPicPr>
            <a:picLocks noChangeAspect="1"/>
          </p:cNvPicPr>
          <p:nvPr userDrawn="1"/>
        </p:nvPicPr>
        <p:blipFill>
          <a:blip r:embed="rId13"/>
          <a:stretch>
            <a:fillRect/>
          </a:stretch>
        </p:blipFill>
        <p:spPr>
          <a:xfrm>
            <a:off x="0" y="330375"/>
            <a:ext cx="12192000" cy="6858000"/>
          </a:xfrm>
          <a:prstGeom prst="rect">
            <a:avLst/>
          </a:prstGeom>
        </p:spPr>
      </p:pic>
      <p:sp>
        <p:nvSpPr>
          <p:cNvPr id="2" name="Espace réservé du titre 1">
            <a:extLst>
              <a:ext uri="{FF2B5EF4-FFF2-40B4-BE49-F238E27FC236}">
                <a16:creationId xmlns:a16="http://schemas.microsoft.com/office/drawing/2014/main" id="{63B6DE51-BDC7-3899-68BC-FD1CF2A5FDD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a:extLst>
              <a:ext uri="{FF2B5EF4-FFF2-40B4-BE49-F238E27FC236}">
                <a16:creationId xmlns:a16="http://schemas.microsoft.com/office/drawing/2014/main" id="{632F63E5-890F-0723-543B-3C39B20C174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30383268-CCA6-364D-0EC7-B8EAD5E5082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28EF9EA-686C-1747-A5E7-94D329139452}" type="datetimeFigureOut">
              <a:rPr lang="fr-FR" smtClean="0"/>
              <a:t>24/06/2026</a:t>
            </a:fld>
            <a:endParaRPr lang="fr-FR"/>
          </a:p>
        </p:txBody>
      </p:sp>
      <p:sp>
        <p:nvSpPr>
          <p:cNvPr id="5" name="Espace réservé du pied de page 4">
            <a:extLst>
              <a:ext uri="{FF2B5EF4-FFF2-40B4-BE49-F238E27FC236}">
                <a16:creationId xmlns:a16="http://schemas.microsoft.com/office/drawing/2014/main" id="{183D8D60-6D04-6E15-26A3-CC9ADFCD66A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a:extLst>
              <a:ext uri="{FF2B5EF4-FFF2-40B4-BE49-F238E27FC236}">
                <a16:creationId xmlns:a16="http://schemas.microsoft.com/office/drawing/2014/main" id="{B96F850D-E1AF-9B45-B93F-5C54B092B75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C9F34F9-B319-2C49-8F88-897A69476673}" type="slidenum">
              <a:rPr lang="fr-FR" smtClean="0"/>
              <a:t>‹#›</a:t>
            </a:fld>
            <a:endParaRPr lang="fr-FR"/>
          </a:p>
        </p:txBody>
      </p:sp>
      <p:pic>
        <p:nvPicPr>
          <p:cNvPr id="7" name="Image 6">
            <a:extLst>
              <a:ext uri="{FF2B5EF4-FFF2-40B4-BE49-F238E27FC236}">
                <a16:creationId xmlns:a16="http://schemas.microsoft.com/office/drawing/2014/main" id="{4C95D846-116B-0B4D-993D-336573DFA20F}"/>
              </a:ext>
            </a:extLst>
          </p:cNvPr>
          <p:cNvPicPr>
            <a:picLocks noChangeAspect="1"/>
          </p:cNvPicPr>
          <p:nvPr userDrawn="1"/>
        </p:nvPicPr>
        <p:blipFill>
          <a:blip r:embed="rId14"/>
          <a:stretch>
            <a:fillRect/>
          </a:stretch>
        </p:blipFill>
        <p:spPr>
          <a:xfrm>
            <a:off x="10422329" y="330375"/>
            <a:ext cx="1350571" cy="350662"/>
          </a:xfrm>
          <a:prstGeom prst="rect">
            <a:avLst/>
          </a:prstGeom>
        </p:spPr>
      </p:pic>
    </p:spTree>
    <p:extLst>
      <p:ext uri="{BB962C8B-B14F-4D97-AF65-F5344CB8AC3E}">
        <p14:creationId xmlns:p14="http://schemas.microsoft.com/office/powerpoint/2010/main" val="82717251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2.xml"/><Relationship Id="rId1" Type="http://schemas.openxmlformats.org/officeDocument/2006/relationships/slideLayout" Target="../slideLayouts/slideLayout1.xml"/><Relationship Id="rId4" Type="http://schemas.openxmlformats.org/officeDocument/2006/relationships/image" Target="../media/image9.png"/></Relationships>
</file>

<file path=ppt/slides/_rels/slide13.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4.xml"/><Relationship Id="rId1" Type="http://schemas.openxmlformats.org/officeDocument/2006/relationships/slideLayout" Target="../slideLayouts/slideLayout1.xml"/><Relationship Id="rId4" Type="http://schemas.openxmlformats.org/officeDocument/2006/relationships/image" Target="../media/image12.svg"/></Relationships>
</file>

<file path=ppt/slides/_rels/slide1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6.xml"/><Relationship Id="rId1" Type="http://schemas.openxmlformats.org/officeDocument/2006/relationships/slideLayout" Target="../slideLayouts/slideLayout1.xml"/><Relationship Id="rId5" Type="http://schemas.openxmlformats.org/officeDocument/2006/relationships/image" Target="../media/image16.png"/><Relationship Id="rId4" Type="http://schemas.openxmlformats.org/officeDocument/2006/relationships/image" Target="../media/image15.png"/></Relationships>
</file>

<file path=ppt/slides/_rels/slide1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8.xml"/><Relationship Id="rId1" Type="http://schemas.openxmlformats.org/officeDocument/2006/relationships/slideLayout" Target="../slideLayouts/slideLayout1.xml"/><Relationship Id="rId4" Type="http://schemas.openxmlformats.org/officeDocument/2006/relationships/image" Target="../media/image19.png"/></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8.xml"/><Relationship Id="rId1" Type="http://schemas.openxmlformats.org/officeDocument/2006/relationships/slideLayout" Target="../slideLayouts/slideLayout7.xml"/><Relationship Id="rId6" Type="http://schemas.openxmlformats.org/officeDocument/2006/relationships/image" Target="../media/image25.jpeg"/><Relationship Id="rId5" Type="http://schemas.openxmlformats.org/officeDocument/2006/relationships/image" Target="../media/image24.png"/><Relationship Id="rId4" Type="http://schemas.openxmlformats.org/officeDocument/2006/relationships/image" Target="../media/image23.png"/></Relationships>
</file>

<file path=ppt/slides/_rels/slide29.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9.xml"/><Relationship Id="rId1" Type="http://schemas.openxmlformats.org/officeDocument/2006/relationships/slideLayout" Target="../slideLayouts/slideLayout7.xml"/><Relationship Id="rId4" Type="http://schemas.openxmlformats.org/officeDocument/2006/relationships/image" Target="../media/image27.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30.xm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31.xml"/><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2.xml"/><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34.xml"/><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hyperlink" Target="https://www.getdante.com/products/solutions-for-manufacturers/dante-for-video/" TargetMode="External"/><Relationship Id="rId2" Type="http://schemas.openxmlformats.org/officeDocument/2006/relationships/notesSlide" Target="../notesSlides/notesSlide35.xml"/><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8" Type="http://schemas.openxmlformats.org/officeDocument/2006/relationships/image" Target="../media/image35.jpeg"/><Relationship Id="rId13" Type="http://schemas.openxmlformats.org/officeDocument/2006/relationships/image" Target="../media/image40.png"/><Relationship Id="rId3" Type="http://schemas.openxmlformats.org/officeDocument/2006/relationships/image" Target="../media/image6.png"/><Relationship Id="rId7" Type="http://schemas.openxmlformats.org/officeDocument/2006/relationships/image" Target="../media/image34.png"/><Relationship Id="rId12" Type="http://schemas.openxmlformats.org/officeDocument/2006/relationships/image" Target="../media/image39.jpeg"/><Relationship Id="rId2" Type="http://schemas.openxmlformats.org/officeDocument/2006/relationships/notesSlide" Target="../notesSlides/notesSlide41.xml"/><Relationship Id="rId1" Type="http://schemas.openxmlformats.org/officeDocument/2006/relationships/slideLayout" Target="../slideLayouts/slideLayout7.xml"/><Relationship Id="rId6" Type="http://schemas.openxmlformats.org/officeDocument/2006/relationships/image" Target="../media/image33.png"/><Relationship Id="rId11" Type="http://schemas.openxmlformats.org/officeDocument/2006/relationships/image" Target="../media/image38.png"/><Relationship Id="rId5" Type="http://schemas.openxmlformats.org/officeDocument/2006/relationships/image" Target="../media/image32.png"/><Relationship Id="rId15" Type="http://schemas.openxmlformats.org/officeDocument/2006/relationships/image" Target="../media/image42.png"/><Relationship Id="rId10" Type="http://schemas.openxmlformats.org/officeDocument/2006/relationships/image" Target="../media/image37.jpeg"/><Relationship Id="rId4" Type="http://schemas.openxmlformats.org/officeDocument/2006/relationships/image" Target="../media/image31.png"/><Relationship Id="rId9" Type="http://schemas.openxmlformats.org/officeDocument/2006/relationships/image" Target="../media/image36.png"/><Relationship Id="rId14" Type="http://schemas.openxmlformats.org/officeDocument/2006/relationships/image" Target="../media/image41.png"/></Relationships>
</file>

<file path=ppt/slides/_rels/slide42.xml.rels><?xml version="1.0" encoding="UTF-8" standalone="yes"?>
<Relationships xmlns="http://schemas.openxmlformats.org/package/2006/relationships"><Relationship Id="rId8" Type="http://schemas.openxmlformats.org/officeDocument/2006/relationships/image" Target="../media/image38.png"/><Relationship Id="rId13" Type="http://schemas.openxmlformats.org/officeDocument/2006/relationships/image" Target="../media/image43.png"/><Relationship Id="rId3" Type="http://schemas.openxmlformats.org/officeDocument/2006/relationships/image" Target="../media/image31.png"/><Relationship Id="rId7" Type="http://schemas.openxmlformats.org/officeDocument/2006/relationships/image" Target="../media/image35.jpeg"/><Relationship Id="rId12" Type="http://schemas.openxmlformats.org/officeDocument/2006/relationships/hyperlink" Target="https://solutions.aimsalliance.org/?filter_standards-support=ipmx-certified" TargetMode="External"/><Relationship Id="rId17" Type="http://schemas.openxmlformats.org/officeDocument/2006/relationships/image" Target="../media/image47.png"/><Relationship Id="rId2" Type="http://schemas.openxmlformats.org/officeDocument/2006/relationships/notesSlide" Target="../notesSlides/notesSlide42.xml"/><Relationship Id="rId16" Type="http://schemas.openxmlformats.org/officeDocument/2006/relationships/image" Target="../media/image46.png"/><Relationship Id="rId1" Type="http://schemas.openxmlformats.org/officeDocument/2006/relationships/slideLayout" Target="../slideLayouts/slideLayout7.xml"/><Relationship Id="rId6" Type="http://schemas.openxmlformats.org/officeDocument/2006/relationships/image" Target="../media/image32.png"/><Relationship Id="rId11" Type="http://schemas.openxmlformats.org/officeDocument/2006/relationships/image" Target="../media/image37.jpeg"/><Relationship Id="rId5" Type="http://schemas.openxmlformats.org/officeDocument/2006/relationships/image" Target="../media/image39.jpeg"/><Relationship Id="rId15" Type="http://schemas.openxmlformats.org/officeDocument/2006/relationships/image" Target="../media/image45.png"/><Relationship Id="rId10" Type="http://schemas.openxmlformats.org/officeDocument/2006/relationships/image" Target="../media/image42.png"/><Relationship Id="rId4" Type="http://schemas.openxmlformats.org/officeDocument/2006/relationships/image" Target="../media/image33.png"/><Relationship Id="rId9" Type="http://schemas.openxmlformats.org/officeDocument/2006/relationships/image" Target="../media/image41.png"/><Relationship Id="rId14" Type="http://schemas.openxmlformats.org/officeDocument/2006/relationships/image" Target="../media/image44.png"/></Relationships>
</file>

<file path=ppt/slides/_rels/slide4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3.xml"/><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389D840E-F1C2-DBF1-25C9-87B92B19F303}"/>
              </a:ext>
            </a:extLst>
          </p:cNvPr>
          <p:cNvSpPr txBox="1"/>
          <p:nvPr/>
        </p:nvSpPr>
        <p:spPr>
          <a:xfrm>
            <a:off x="0" y="2268560"/>
            <a:ext cx="12192000" cy="3785652"/>
          </a:xfrm>
          <a:prstGeom prst="rect">
            <a:avLst/>
          </a:prstGeom>
          <a:noFill/>
        </p:spPr>
        <p:txBody>
          <a:bodyPr wrap="square">
            <a:spAutoFit/>
          </a:bodyPr>
          <a:lstStyle/>
          <a:p>
            <a:pPr algn="ctr"/>
            <a:r>
              <a:rPr lang="fr-FR" sz="4000" dirty="0">
                <a:solidFill>
                  <a:schemeClr val="tx1"/>
                </a:solidFill>
              </a:rPr>
              <a:t>Département Broadcast.</a:t>
            </a:r>
            <a:br>
              <a:rPr lang="fr-FR" sz="4000" dirty="0">
                <a:solidFill>
                  <a:schemeClr val="tx1"/>
                </a:solidFill>
              </a:rPr>
            </a:br>
            <a:br>
              <a:rPr lang="fr-FR" sz="2000" dirty="0">
                <a:solidFill>
                  <a:schemeClr val="tx1"/>
                </a:solidFill>
              </a:rPr>
            </a:br>
            <a:r>
              <a:rPr lang="fr-FR" sz="4000" dirty="0">
                <a:solidFill>
                  <a:schemeClr val="tx1"/>
                </a:solidFill>
              </a:rPr>
              <a:t>Groupe de travail: </a:t>
            </a:r>
            <a:r>
              <a:rPr lang="fr-FR" sz="4000" dirty="0"/>
              <a:t>Le 2110 en production live</a:t>
            </a:r>
          </a:p>
          <a:p>
            <a:pPr algn="ctr"/>
            <a:endParaRPr lang="fr-FR" sz="4000" dirty="0">
              <a:solidFill>
                <a:schemeClr val="tx1"/>
              </a:solidFill>
            </a:endParaRPr>
          </a:p>
          <a:p>
            <a:pPr algn="ctr"/>
            <a:r>
              <a:rPr lang="fr-FR" sz="4000" dirty="0"/>
              <a:t>L'IPMX - Le 2110 rendu facile ?</a:t>
            </a:r>
            <a:br>
              <a:rPr lang="fr-FR" sz="5400" dirty="0">
                <a:solidFill>
                  <a:schemeClr val="tx1"/>
                </a:solidFill>
              </a:rPr>
            </a:br>
            <a:br>
              <a:rPr lang="fr-FR" sz="2000" dirty="0">
                <a:solidFill>
                  <a:schemeClr val="tx1"/>
                </a:solidFill>
              </a:rPr>
            </a:br>
            <a:r>
              <a:rPr lang="fr-FR" sz="4000" dirty="0">
                <a:solidFill>
                  <a:schemeClr val="tx1"/>
                </a:solidFill>
              </a:rPr>
              <a:t>Présentation Satis 2025 commentée.</a:t>
            </a:r>
            <a:endParaRPr lang="en-US" sz="5400" b="1" dirty="0"/>
          </a:p>
        </p:txBody>
      </p:sp>
      <p:pic>
        <p:nvPicPr>
          <p:cNvPr id="4" name="Picture 6" descr="Commission Supérieure Technique de l'Image et du Son (CST) (France) -  Unifrance">
            <a:extLst>
              <a:ext uri="{FF2B5EF4-FFF2-40B4-BE49-F238E27FC236}">
                <a16:creationId xmlns:a16="http://schemas.microsoft.com/office/drawing/2014/main" id="{A43CFF47-CD42-768D-F49A-4D8969449EE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116860" y="624955"/>
            <a:ext cx="3810000" cy="1238250"/>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2FF9D50F-15AC-6579-3235-9C7DF4BF08F1}"/>
              </a:ext>
            </a:extLst>
          </p:cNvPr>
          <p:cNvSpPr/>
          <p:nvPr/>
        </p:nvSpPr>
        <p:spPr>
          <a:xfrm>
            <a:off x="10163175" y="161925"/>
            <a:ext cx="1880545" cy="79057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1675830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9A8B2E-7BD5-6433-1DD5-6E0C7984B7DA}"/>
            </a:ext>
          </a:extLst>
        </p:cNvPr>
        <p:cNvGrpSpPr/>
        <p:nvPr/>
      </p:nvGrpSpPr>
      <p:grpSpPr>
        <a:xfrm>
          <a:off x="0" y="0"/>
          <a:ext cx="0" cy="0"/>
          <a:chOff x="0" y="0"/>
          <a:chExt cx="0" cy="0"/>
        </a:xfrm>
      </p:grpSpPr>
      <p:sp>
        <p:nvSpPr>
          <p:cNvPr id="13" name="TextBox 12">
            <a:extLst>
              <a:ext uri="{FF2B5EF4-FFF2-40B4-BE49-F238E27FC236}">
                <a16:creationId xmlns:a16="http://schemas.microsoft.com/office/drawing/2014/main" id="{441B249A-D37C-03AE-B4E0-70EBD533E256}"/>
              </a:ext>
            </a:extLst>
          </p:cNvPr>
          <p:cNvSpPr txBox="1"/>
          <p:nvPr/>
        </p:nvSpPr>
        <p:spPr>
          <a:xfrm>
            <a:off x="232610" y="1416908"/>
            <a:ext cx="11726780" cy="5326206"/>
          </a:xfrm>
          <a:prstGeom prst="rect">
            <a:avLst/>
          </a:prstGeom>
          <a:noFill/>
        </p:spPr>
        <p:txBody>
          <a:bodyPr wrap="square" lIns="60960" tIns="90000" rIns="60960" bIns="90000" rtlCol="0" anchor="t">
            <a:noAutofit/>
          </a:bodyPr>
          <a:lstStyle/>
          <a:p>
            <a:pPr marL="357311">
              <a:spcAft>
                <a:spcPts val="1800"/>
              </a:spcAft>
            </a:pPr>
            <a:r>
              <a:rPr lang="fr-FR" sz="2400">
                <a:latin typeface="Calibri"/>
                <a:cs typeface="Calibri"/>
              </a:rPr>
              <a:t>Limites / inconvénients du 2110 adressés par l'IPMX :</a:t>
            </a:r>
          </a:p>
          <a:p>
            <a:pPr marL="738330" indent="-381019">
              <a:spcAft>
                <a:spcPts val="1800"/>
              </a:spcAft>
              <a:buFont typeface="Arial" panose="020B0604020202020204" pitchFamily="34" charset="0"/>
              <a:buChar char="•"/>
            </a:pPr>
            <a:r>
              <a:rPr lang="fr-FR" sz="2400">
                <a:latin typeface="Calibri"/>
                <a:cs typeface="Calibri"/>
              </a:rPr>
              <a:t>PTP </a:t>
            </a:r>
          </a:p>
          <a:p>
            <a:pPr marL="738330" indent="-381019">
              <a:spcAft>
                <a:spcPts val="1800"/>
              </a:spcAft>
              <a:buFont typeface="Arial" panose="020B0604020202020204" pitchFamily="34" charset="0"/>
              <a:buChar char="•"/>
            </a:pPr>
            <a:r>
              <a:rPr lang="fr-FR" sz="2400">
                <a:latin typeface="Calibri"/>
                <a:cs typeface="Calibri"/>
              </a:rPr>
              <a:t>Bande passante</a:t>
            </a:r>
          </a:p>
          <a:p>
            <a:pPr marL="738330" indent="-381019">
              <a:spcAft>
                <a:spcPts val="1800"/>
              </a:spcAft>
              <a:buFont typeface="Arial" panose="020B0604020202020204" pitchFamily="34" charset="0"/>
              <a:buChar char="•"/>
            </a:pPr>
            <a:r>
              <a:rPr lang="fr-FR" sz="2400">
                <a:latin typeface="Calibri"/>
                <a:cs typeface="Calibri"/>
              </a:rPr>
              <a:t>Résolutions : HD + UHD seulement</a:t>
            </a:r>
          </a:p>
          <a:p>
            <a:pPr marL="738330" indent="-381019">
              <a:spcAft>
                <a:spcPts val="1800"/>
              </a:spcAft>
              <a:buFont typeface="Arial" panose="020B0604020202020204" pitchFamily="34" charset="0"/>
              <a:buChar char="•"/>
            </a:pPr>
            <a:r>
              <a:rPr lang="fr-FR" sz="2400">
                <a:latin typeface="Calibri"/>
                <a:cs typeface="Calibri"/>
              </a:rPr>
              <a:t>Gestion du réseau complexe et obligatoire</a:t>
            </a:r>
          </a:p>
          <a:p>
            <a:pPr marL="738330" indent="-381019">
              <a:spcAft>
                <a:spcPts val="1800"/>
              </a:spcAft>
              <a:buFont typeface="Arial" panose="020B0604020202020204" pitchFamily="34" charset="0"/>
              <a:buChar char="•"/>
            </a:pPr>
            <a:r>
              <a:rPr lang="fr-FR" sz="2400">
                <a:latin typeface="Calibri"/>
                <a:cs typeface="Calibri"/>
              </a:rPr>
              <a:t>Adaptation humaine (apprentissage)</a:t>
            </a:r>
          </a:p>
          <a:p>
            <a:pPr marL="738330" indent="-381019">
              <a:spcAft>
                <a:spcPts val="1800"/>
              </a:spcAft>
              <a:buFont typeface="Arial" panose="020B0604020202020204" pitchFamily="34" charset="0"/>
              <a:buChar char="•"/>
            </a:pPr>
            <a:r>
              <a:rPr lang="fr-FR" sz="2400">
                <a:latin typeface="Calibri"/>
                <a:cs typeface="Calibri"/>
              </a:rPr>
              <a:t>Coût de la transformation</a:t>
            </a:r>
          </a:p>
          <a:p>
            <a:pPr marL="738330" indent="-381019">
              <a:spcAft>
                <a:spcPts val="1800"/>
              </a:spcAft>
              <a:buFont typeface="Arial" panose="020B0604020202020204" pitchFamily="34" charset="0"/>
              <a:buChar char="•"/>
            </a:pPr>
            <a:endParaRPr lang="fr-FR" sz="2400">
              <a:latin typeface="Calibri"/>
              <a:cs typeface="Calibri"/>
            </a:endParaRPr>
          </a:p>
          <a:p>
            <a:pPr marL="357311">
              <a:spcAft>
                <a:spcPts val="1800"/>
              </a:spcAft>
            </a:pPr>
            <a:endParaRPr lang="en-US" sz="2400">
              <a:latin typeface="Calibri"/>
              <a:cs typeface="Calibri"/>
            </a:endParaRPr>
          </a:p>
        </p:txBody>
      </p:sp>
      <p:sp>
        <p:nvSpPr>
          <p:cNvPr id="2" name="TextBox 1">
            <a:extLst>
              <a:ext uri="{FF2B5EF4-FFF2-40B4-BE49-F238E27FC236}">
                <a16:creationId xmlns:a16="http://schemas.microsoft.com/office/drawing/2014/main" id="{60DBD660-5B71-829B-9305-44C1CBA2549F}"/>
              </a:ext>
            </a:extLst>
          </p:cNvPr>
          <p:cNvSpPr txBox="1"/>
          <p:nvPr/>
        </p:nvSpPr>
        <p:spPr>
          <a:xfrm>
            <a:off x="2139391" y="156519"/>
            <a:ext cx="8273236" cy="646331"/>
          </a:xfrm>
          <a:prstGeom prst="rect">
            <a:avLst/>
          </a:prstGeom>
          <a:noFill/>
        </p:spPr>
        <p:txBody>
          <a:bodyPr wrap="square" lIns="91440" tIns="45720" rIns="91440" bIns="45720" rtlCol="0" anchor="t">
            <a:spAutoFit/>
          </a:bodyPr>
          <a:lstStyle/>
          <a:p>
            <a:r>
              <a:rPr lang="fr-FR" sz="3600"/>
              <a:t>Comment l'IPMX peut aider</a:t>
            </a:r>
            <a:endParaRPr lang="en-US" sz="3600"/>
          </a:p>
        </p:txBody>
      </p:sp>
    </p:spTree>
    <p:extLst>
      <p:ext uri="{BB962C8B-B14F-4D97-AF65-F5344CB8AC3E}">
        <p14:creationId xmlns:p14="http://schemas.microsoft.com/office/powerpoint/2010/main" val="16439397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92C298-1AD3-49A4-1613-8B01E5BB401C}"/>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15AAE69C-F5C0-6F80-45A7-B6EDA49884BB}"/>
              </a:ext>
            </a:extLst>
          </p:cNvPr>
          <p:cNvSpPr txBox="1"/>
          <p:nvPr/>
        </p:nvSpPr>
        <p:spPr>
          <a:xfrm>
            <a:off x="0" y="3330055"/>
            <a:ext cx="12192000" cy="923330"/>
          </a:xfrm>
          <a:prstGeom prst="rect">
            <a:avLst/>
          </a:prstGeom>
          <a:noFill/>
        </p:spPr>
        <p:txBody>
          <a:bodyPr wrap="square">
            <a:spAutoFit/>
          </a:bodyPr>
          <a:lstStyle/>
          <a:p>
            <a:pPr algn="ctr"/>
            <a:r>
              <a:rPr lang="fr-FR" sz="5400" b="1">
                <a:solidFill>
                  <a:schemeClr val="tx1"/>
                </a:solidFill>
              </a:rPr>
              <a:t>Qu'est-ce que l'IPMX ?</a:t>
            </a:r>
            <a:endParaRPr lang="en-US" sz="5400" b="1"/>
          </a:p>
        </p:txBody>
      </p:sp>
      <p:pic>
        <p:nvPicPr>
          <p:cNvPr id="4" name="Picture 6" descr="Commission Supérieure Technique de l'Image et du Son (CST) (France) -  Unifrance">
            <a:extLst>
              <a:ext uri="{FF2B5EF4-FFF2-40B4-BE49-F238E27FC236}">
                <a16:creationId xmlns:a16="http://schemas.microsoft.com/office/drawing/2014/main" id="{A299DC85-E533-BF72-8572-A2B457B9BDE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116860" y="624955"/>
            <a:ext cx="3810000" cy="1238250"/>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3FE927D6-E651-68A5-9D7E-BD092592A60E}"/>
              </a:ext>
            </a:extLst>
          </p:cNvPr>
          <p:cNvSpPr/>
          <p:nvPr/>
        </p:nvSpPr>
        <p:spPr>
          <a:xfrm>
            <a:off x="10163175" y="161925"/>
            <a:ext cx="1880545" cy="79057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6953179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1">
            <a:extLst>
              <a:ext uri="{FF2B5EF4-FFF2-40B4-BE49-F238E27FC236}">
                <a16:creationId xmlns:a16="http://schemas.microsoft.com/office/drawing/2014/main" id="{6087283A-4474-1527-8B0E-B1B7D449F8D9}"/>
              </a:ext>
            </a:extLst>
          </p:cNvPr>
          <p:cNvSpPr txBox="1"/>
          <p:nvPr/>
        </p:nvSpPr>
        <p:spPr>
          <a:xfrm>
            <a:off x="2139391" y="156519"/>
            <a:ext cx="8273236" cy="646331"/>
          </a:xfrm>
          <a:prstGeom prst="rect">
            <a:avLst/>
          </a:prstGeom>
          <a:noFill/>
        </p:spPr>
        <p:txBody>
          <a:bodyPr wrap="square" rtlCol="0">
            <a:spAutoFit/>
          </a:bodyPr>
          <a:lstStyle/>
          <a:p>
            <a:r>
              <a:rPr lang="fr-FR" sz="3600"/>
              <a:t>IPMX : VSF-TR10</a:t>
            </a:r>
          </a:p>
        </p:txBody>
      </p:sp>
      <p:pic>
        <p:nvPicPr>
          <p:cNvPr id="6" name="Image 5">
            <a:extLst>
              <a:ext uri="{FF2B5EF4-FFF2-40B4-BE49-F238E27FC236}">
                <a16:creationId xmlns:a16="http://schemas.microsoft.com/office/drawing/2014/main" id="{8BEC6D98-DE48-EF9B-A19B-3D3306375F61}"/>
              </a:ext>
            </a:extLst>
          </p:cNvPr>
          <p:cNvPicPr>
            <a:picLocks noChangeAspect="1"/>
          </p:cNvPicPr>
          <p:nvPr/>
        </p:nvPicPr>
        <p:blipFill>
          <a:blip r:embed="rId3"/>
          <a:srcRect/>
          <a:stretch/>
        </p:blipFill>
        <p:spPr>
          <a:xfrm>
            <a:off x="684995" y="1481780"/>
            <a:ext cx="3787065" cy="4935271"/>
          </a:xfrm>
          <a:prstGeom prst="rect">
            <a:avLst/>
          </a:prstGeom>
          <a:effectLst>
            <a:outerShdw blurRad="50800" dist="38100" dir="2700000" algn="tl" rotWithShape="0">
              <a:prstClr val="black">
                <a:alpha val="40000"/>
              </a:prstClr>
            </a:outerShdw>
          </a:effectLst>
        </p:spPr>
      </p:pic>
      <p:pic>
        <p:nvPicPr>
          <p:cNvPr id="3" name="Image 2">
            <a:extLst>
              <a:ext uri="{FF2B5EF4-FFF2-40B4-BE49-F238E27FC236}">
                <a16:creationId xmlns:a16="http://schemas.microsoft.com/office/drawing/2014/main" id="{43663E5D-BF28-D443-B6FC-9F6D1AF9FD4B}"/>
              </a:ext>
            </a:extLst>
          </p:cNvPr>
          <p:cNvPicPr>
            <a:picLocks noChangeAspect="1"/>
          </p:cNvPicPr>
          <p:nvPr/>
        </p:nvPicPr>
        <p:blipFill>
          <a:blip r:embed="rId4"/>
          <a:stretch>
            <a:fillRect/>
          </a:stretch>
        </p:blipFill>
        <p:spPr>
          <a:xfrm>
            <a:off x="5058300" y="1481780"/>
            <a:ext cx="5316397" cy="5001276"/>
          </a:xfrm>
          <a:prstGeom prst="rect">
            <a:avLst/>
          </a:prstGeom>
        </p:spPr>
      </p:pic>
    </p:spTree>
    <p:extLst>
      <p:ext uri="{BB962C8B-B14F-4D97-AF65-F5344CB8AC3E}">
        <p14:creationId xmlns:p14="http://schemas.microsoft.com/office/powerpoint/2010/main" val="29331817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956360-91A7-BCAC-9199-18B03FBF5BCC}"/>
            </a:ext>
          </a:extLst>
        </p:cNvPr>
        <p:cNvGrpSpPr/>
        <p:nvPr/>
      </p:nvGrpSpPr>
      <p:grpSpPr>
        <a:xfrm>
          <a:off x="0" y="0"/>
          <a:ext cx="0" cy="0"/>
          <a:chOff x="0" y="0"/>
          <a:chExt cx="0" cy="0"/>
        </a:xfrm>
      </p:grpSpPr>
      <p:sp>
        <p:nvSpPr>
          <p:cNvPr id="4" name="TextBox 1">
            <a:extLst>
              <a:ext uri="{FF2B5EF4-FFF2-40B4-BE49-F238E27FC236}">
                <a16:creationId xmlns:a16="http://schemas.microsoft.com/office/drawing/2014/main" id="{FE560BA2-0B03-834F-8951-909F1551CB3A}"/>
              </a:ext>
            </a:extLst>
          </p:cNvPr>
          <p:cNvSpPr txBox="1"/>
          <p:nvPr/>
        </p:nvSpPr>
        <p:spPr>
          <a:xfrm>
            <a:off x="2139391" y="156519"/>
            <a:ext cx="8273236" cy="646331"/>
          </a:xfrm>
          <a:prstGeom prst="rect">
            <a:avLst/>
          </a:prstGeom>
          <a:noFill/>
        </p:spPr>
        <p:txBody>
          <a:bodyPr wrap="square" rtlCol="0">
            <a:spAutoFit/>
          </a:bodyPr>
          <a:lstStyle/>
          <a:p>
            <a:r>
              <a:rPr lang="fr-FR" sz="3600"/>
              <a:t>IPMX : 2110 avec </a:t>
            </a:r>
            <a:r>
              <a:rPr lang="fr-FR" sz="3600">
                <a:solidFill>
                  <a:srgbClr val="FF0000"/>
                </a:solidFill>
              </a:rPr>
              <a:t>ou</a:t>
            </a:r>
            <a:r>
              <a:rPr lang="fr-FR" sz="3600"/>
              <a:t> sans PTP</a:t>
            </a:r>
          </a:p>
        </p:txBody>
      </p:sp>
      <p:sp>
        <p:nvSpPr>
          <p:cNvPr id="2" name="Rectangle 1">
            <a:extLst>
              <a:ext uri="{FF2B5EF4-FFF2-40B4-BE49-F238E27FC236}">
                <a16:creationId xmlns:a16="http://schemas.microsoft.com/office/drawing/2014/main" id="{F4BFF084-5931-83D6-1A05-8DB3668045EA}"/>
              </a:ext>
            </a:extLst>
          </p:cNvPr>
          <p:cNvSpPr/>
          <p:nvPr/>
        </p:nvSpPr>
        <p:spPr bwMode="auto">
          <a:xfrm>
            <a:off x="3570059" y="1357923"/>
            <a:ext cx="1115367" cy="348688"/>
          </a:xfrm>
          <a:prstGeom prst="rect">
            <a:avLst/>
          </a:prstGeom>
          <a:solidFill>
            <a:schemeClr val="accent5"/>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895350" rtl="0" eaLnBrk="1" fontAlgn="base" latinLnBrk="0" hangingPunct="1">
              <a:lnSpc>
                <a:spcPct val="100000"/>
              </a:lnSpc>
              <a:spcBef>
                <a:spcPct val="0"/>
              </a:spcBef>
              <a:spcAft>
                <a:spcPct val="0"/>
              </a:spcAft>
              <a:buClrTx/>
              <a:buSzTx/>
              <a:buFontTx/>
              <a:buNone/>
              <a:tabLst/>
            </a:pPr>
            <a:endParaRPr kumimoji="0" lang="fr-FR" sz="500" b="0" i="1" u="none" strike="noStrike" cap="none" normalizeH="0" baseline="0">
              <a:ln>
                <a:noFill/>
              </a:ln>
              <a:solidFill>
                <a:schemeClr val="tx1"/>
              </a:solidFill>
              <a:effectLst/>
              <a:latin typeface="Arial" charset="0"/>
            </a:endParaRPr>
          </a:p>
        </p:txBody>
      </p:sp>
      <p:sp>
        <p:nvSpPr>
          <p:cNvPr id="3" name="Rectangle 2">
            <a:extLst>
              <a:ext uri="{FF2B5EF4-FFF2-40B4-BE49-F238E27FC236}">
                <a16:creationId xmlns:a16="http://schemas.microsoft.com/office/drawing/2014/main" id="{A9ADDBE3-DE09-AE23-58B5-AC34C3B1980B}"/>
              </a:ext>
            </a:extLst>
          </p:cNvPr>
          <p:cNvSpPr/>
          <p:nvPr/>
        </p:nvSpPr>
        <p:spPr bwMode="auto">
          <a:xfrm>
            <a:off x="4685420" y="1357923"/>
            <a:ext cx="3338694" cy="348688"/>
          </a:xfrm>
          <a:prstGeom prst="rect">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895350" rtl="0" eaLnBrk="1" fontAlgn="base" latinLnBrk="0" hangingPunct="1">
              <a:lnSpc>
                <a:spcPct val="100000"/>
              </a:lnSpc>
              <a:spcBef>
                <a:spcPct val="0"/>
              </a:spcBef>
              <a:spcAft>
                <a:spcPct val="0"/>
              </a:spcAft>
              <a:buClrTx/>
              <a:buSzTx/>
              <a:buFontTx/>
              <a:buNone/>
              <a:tabLst/>
            </a:pPr>
            <a:r>
              <a:rPr kumimoji="0" lang="fr-FR" sz="2000" b="0" u="none" strike="noStrike" cap="none" normalizeH="0" baseline="0">
                <a:ln>
                  <a:noFill/>
                </a:ln>
                <a:solidFill>
                  <a:schemeClr val="tx1"/>
                </a:solidFill>
                <a:effectLst/>
                <a:latin typeface="Aptos" panose="020B0004020202020204" pitchFamily="34" charset="0"/>
              </a:rPr>
              <a:t>Sources </a:t>
            </a:r>
            <a:r>
              <a:rPr lang="fr-FR" sz="2000">
                <a:latin typeface="Aptos" panose="020B0004020202020204" pitchFamily="34" charset="0"/>
              </a:rPr>
              <a:t>synchrones</a:t>
            </a:r>
          </a:p>
        </p:txBody>
      </p:sp>
      <p:sp>
        <p:nvSpPr>
          <p:cNvPr id="7" name="Rectangle 6">
            <a:extLst>
              <a:ext uri="{FF2B5EF4-FFF2-40B4-BE49-F238E27FC236}">
                <a16:creationId xmlns:a16="http://schemas.microsoft.com/office/drawing/2014/main" id="{D71734F0-83EF-8A6B-B227-06A4BFDD8D62}"/>
              </a:ext>
            </a:extLst>
          </p:cNvPr>
          <p:cNvSpPr/>
          <p:nvPr/>
        </p:nvSpPr>
        <p:spPr bwMode="auto">
          <a:xfrm>
            <a:off x="3570059" y="1706611"/>
            <a:ext cx="1115367" cy="2262488"/>
          </a:xfrm>
          <a:prstGeom prst="rect">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895350" rtl="0" eaLnBrk="1" fontAlgn="base" latinLnBrk="0" hangingPunct="1">
              <a:lnSpc>
                <a:spcPct val="100000"/>
              </a:lnSpc>
              <a:spcBef>
                <a:spcPct val="0"/>
              </a:spcBef>
              <a:spcAft>
                <a:spcPct val="0"/>
              </a:spcAft>
              <a:buClrTx/>
              <a:buSzTx/>
              <a:buFontTx/>
              <a:buNone/>
              <a:tabLst/>
            </a:pPr>
            <a:r>
              <a:rPr kumimoji="0" lang="fr-FR" sz="2000" b="0" u="none" strike="noStrike" cap="none" normalizeH="0" baseline="0">
                <a:ln>
                  <a:noFill/>
                </a:ln>
                <a:solidFill>
                  <a:schemeClr val="tx1"/>
                </a:solidFill>
                <a:effectLst/>
                <a:latin typeface="Aptos" panose="020B0004020202020204" pitchFamily="34" charset="0"/>
              </a:rPr>
              <a:t>Avec</a:t>
            </a:r>
            <a:br>
              <a:rPr kumimoji="0" lang="fr-FR" sz="2000" b="0" u="none" strike="noStrike" cap="none" normalizeH="0" baseline="0">
                <a:ln>
                  <a:noFill/>
                </a:ln>
                <a:solidFill>
                  <a:schemeClr val="tx1"/>
                </a:solidFill>
                <a:effectLst/>
                <a:latin typeface="Aptos" panose="020B0004020202020204" pitchFamily="34" charset="0"/>
              </a:rPr>
            </a:br>
            <a:r>
              <a:rPr kumimoji="0" lang="fr-FR" sz="2000" b="0" u="none" strike="noStrike" cap="none" normalizeH="0" baseline="0">
                <a:ln>
                  <a:noFill/>
                </a:ln>
                <a:solidFill>
                  <a:schemeClr val="tx1"/>
                </a:solidFill>
                <a:effectLst/>
                <a:latin typeface="Aptos" panose="020B0004020202020204" pitchFamily="34" charset="0"/>
              </a:rPr>
              <a:t>PTP</a:t>
            </a:r>
          </a:p>
        </p:txBody>
      </p:sp>
      <p:sp>
        <p:nvSpPr>
          <p:cNvPr id="8" name="Rectangle 7">
            <a:extLst>
              <a:ext uri="{FF2B5EF4-FFF2-40B4-BE49-F238E27FC236}">
                <a16:creationId xmlns:a16="http://schemas.microsoft.com/office/drawing/2014/main" id="{9C56301F-41AE-421D-6C5F-89CDF8BF744A}"/>
              </a:ext>
            </a:extLst>
          </p:cNvPr>
          <p:cNvSpPr/>
          <p:nvPr/>
        </p:nvSpPr>
        <p:spPr bwMode="auto">
          <a:xfrm>
            <a:off x="3570059" y="3965115"/>
            <a:ext cx="1115367" cy="2353491"/>
          </a:xfrm>
          <a:prstGeom prst="rect">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36000" tIns="45720" rIns="36000" bIns="45720" numCol="1" rtlCol="0" anchor="ctr" anchorCtr="0" compatLnSpc="1">
            <a:prstTxWarp prst="textNoShape">
              <a:avLst/>
            </a:prstTxWarp>
          </a:bodyPr>
          <a:lstStyle/>
          <a:p>
            <a:pPr marL="0" marR="0" indent="0" algn="ctr" defTabSz="895350" rtl="0" eaLnBrk="1" fontAlgn="base" latinLnBrk="0" hangingPunct="1">
              <a:lnSpc>
                <a:spcPct val="100000"/>
              </a:lnSpc>
              <a:spcBef>
                <a:spcPct val="0"/>
              </a:spcBef>
              <a:spcAft>
                <a:spcPct val="0"/>
              </a:spcAft>
              <a:buClrTx/>
              <a:buSzTx/>
              <a:buFontTx/>
              <a:buNone/>
              <a:tabLst/>
            </a:pPr>
            <a:r>
              <a:rPr kumimoji="0" lang="fr-FR" sz="2000" b="0" u="none" strike="noStrike" cap="none" normalizeH="0" baseline="0">
                <a:ln>
                  <a:noFill/>
                </a:ln>
                <a:solidFill>
                  <a:schemeClr val="tx1"/>
                </a:solidFill>
                <a:effectLst/>
                <a:latin typeface="Aptos" panose="020B0004020202020204" pitchFamily="34" charset="0"/>
              </a:rPr>
              <a:t>Sans</a:t>
            </a:r>
            <a:br>
              <a:rPr kumimoji="0" lang="fr-FR" sz="2000" b="0" u="none" strike="noStrike" cap="none" normalizeH="0" baseline="0">
                <a:ln>
                  <a:noFill/>
                </a:ln>
                <a:solidFill>
                  <a:schemeClr val="tx1"/>
                </a:solidFill>
                <a:effectLst/>
                <a:latin typeface="Aptos" panose="020B0004020202020204" pitchFamily="34" charset="0"/>
              </a:rPr>
            </a:br>
            <a:r>
              <a:rPr kumimoji="0" lang="fr-FR" sz="2000" b="0" u="none" strike="noStrike" cap="none" normalizeH="0" baseline="0">
                <a:ln>
                  <a:noFill/>
                </a:ln>
                <a:solidFill>
                  <a:schemeClr val="tx1"/>
                </a:solidFill>
                <a:effectLst/>
                <a:latin typeface="Aptos" panose="020B0004020202020204" pitchFamily="34" charset="0"/>
              </a:rPr>
              <a:t>PTP</a:t>
            </a:r>
          </a:p>
        </p:txBody>
      </p:sp>
      <p:sp>
        <p:nvSpPr>
          <p:cNvPr id="9" name="Rectangle 8">
            <a:extLst>
              <a:ext uri="{FF2B5EF4-FFF2-40B4-BE49-F238E27FC236}">
                <a16:creationId xmlns:a16="http://schemas.microsoft.com/office/drawing/2014/main" id="{772A4A93-7F04-FEEC-FEF8-FF5D0A0473BB}"/>
              </a:ext>
            </a:extLst>
          </p:cNvPr>
          <p:cNvSpPr/>
          <p:nvPr/>
        </p:nvSpPr>
        <p:spPr bwMode="auto">
          <a:xfrm>
            <a:off x="8024114" y="1357923"/>
            <a:ext cx="3338694" cy="348688"/>
          </a:xfrm>
          <a:prstGeom prst="rect">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895350" rtl="0" eaLnBrk="1" fontAlgn="base" latinLnBrk="0" hangingPunct="1">
              <a:lnSpc>
                <a:spcPct val="100000"/>
              </a:lnSpc>
              <a:spcBef>
                <a:spcPct val="0"/>
              </a:spcBef>
              <a:spcAft>
                <a:spcPct val="0"/>
              </a:spcAft>
              <a:buClrTx/>
              <a:buSzTx/>
              <a:buFontTx/>
              <a:buNone/>
              <a:tabLst/>
            </a:pPr>
            <a:r>
              <a:rPr kumimoji="0" lang="fr-FR" sz="2000" b="0" u="none" strike="noStrike" cap="none" normalizeH="0" baseline="0">
                <a:ln>
                  <a:noFill/>
                </a:ln>
                <a:solidFill>
                  <a:schemeClr val="tx1"/>
                </a:solidFill>
                <a:effectLst/>
                <a:latin typeface="Aptos" panose="020B0004020202020204" pitchFamily="34" charset="0"/>
              </a:rPr>
              <a:t>Sources a</a:t>
            </a:r>
            <a:r>
              <a:rPr lang="fr-FR" sz="2000">
                <a:latin typeface="Aptos" panose="020B0004020202020204" pitchFamily="34" charset="0"/>
              </a:rPr>
              <a:t>synchrones</a:t>
            </a:r>
          </a:p>
        </p:txBody>
      </p:sp>
      <p:sp>
        <p:nvSpPr>
          <p:cNvPr id="10" name="Rectangle 9">
            <a:extLst>
              <a:ext uri="{FF2B5EF4-FFF2-40B4-BE49-F238E27FC236}">
                <a16:creationId xmlns:a16="http://schemas.microsoft.com/office/drawing/2014/main" id="{899D34A9-7B35-CB9A-2E9F-72938C01B2D0}"/>
              </a:ext>
            </a:extLst>
          </p:cNvPr>
          <p:cNvSpPr/>
          <p:nvPr/>
        </p:nvSpPr>
        <p:spPr bwMode="auto">
          <a:xfrm>
            <a:off x="4685423" y="1708602"/>
            <a:ext cx="3338694" cy="2254522"/>
          </a:xfrm>
          <a:prstGeom prst="rect">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171450" marR="0" indent="-171450" algn="l" defTabSz="895350" rtl="0" eaLnBrk="1" fontAlgn="base" latinLnBrk="0" hangingPunct="1">
              <a:lnSpc>
                <a:spcPct val="100000"/>
              </a:lnSpc>
              <a:spcBef>
                <a:spcPct val="0"/>
              </a:spcBef>
              <a:spcAft>
                <a:spcPct val="0"/>
              </a:spcAft>
              <a:buClrTx/>
              <a:buSzTx/>
              <a:buFont typeface="Arial" panose="020B0604020202020204" pitchFamily="34" charset="0"/>
              <a:buChar char="•"/>
              <a:tabLst/>
            </a:pPr>
            <a:r>
              <a:rPr kumimoji="0" lang="fr-FR" sz="1300" b="1" u="none" strike="noStrike" cap="none" normalizeH="0" baseline="0">
                <a:ln>
                  <a:noFill/>
                </a:ln>
                <a:solidFill>
                  <a:schemeClr val="tx1"/>
                </a:solidFill>
                <a:effectLst/>
                <a:latin typeface="Aptos" panose="020B0004020202020204" pitchFamily="34" charset="0"/>
              </a:rPr>
              <a:t>Mode compatible ST2110 et AES67</a:t>
            </a:r>
          </a:p>
          <a:p>
            <a:pPr marL="171450" marR="0" indent="-171450" algn="l" defTabSz="895350" rtl="0" eaLnBrk="1" fontAlgn="base" latinLnBrk="0" hangingPunct="1">
              <a:lnSpc>
                <a:spcPct val="100000"/>
              </a:lnSpc>
              <a:spcBef>
                <a:spcPct val="0"/>
              </a:spcBef>
              <a:spcAft>
                <a:spcPct val="0"/>
              </a:spcAft>
              <a:buClrTx/>
              <a:buSzTx/>
              <a:buFont typeface="Arial" panose="020B0604020202020204" pitchFamily="34" charset="0"/>
              <a:buChar char="•"/>
              <a:tabLst/>
            </a:pPr>
            <a:r>
              <a:rPr lang="fr-FR" sz="1300">
                <a:latin typeface="Aptos" panose="020B0004020202020204" pitchFamily="34" charset="0"/>
              </a:rPr>
              <a:t>Idéal pour les applications basse latence (production en direct et affichages interactifs)</a:t>
            </a:r>
          </a:p>
          <a:p>
            <a:pPr marL="171450" marR="0" indent="-171450" algn="l" defTabSz="895350" rtl="0" eaLnBrk="1" fontAlgn="base" latinLnBrk="0" hangingPunct="1">
              <a:lnSpc>
                <a:spcPct val="100000"/>
              </a:lnSpc>
              <a:spcBef>
                <a:spcPct val="0"/>
              </a:spcBef>
              <a:spcAft>
                <a:spcPct val="0"/>
              </a:spcAft>
              <a:buClrTx/>
              <a:buSzTx/>
              <a:buFont typeface="Arial" panose="020B0604020202020204" pitchFamily="34" charset="0"/>
              <a:buChar char="•"/>
              <a:tabLst/>
            </a:pPr>
            <a:r>
              <a:rPr lang="fr-FR" sz="1300">
                <a:latin typeface="Aptos" panose="020B0004020202020204" pitchFamily="34" charset="0"/>
              </a:rPr>
              <a:t>Contraintes PTP moins fortes que celles définies pour 2110 (20259-2).</a:t>
            </a:r>
          </a:p>
          <a:p>
            <a:pPr marL="171450" indent="-171450" defTabSz="895350" fontAlgn="base">
              <a:spcBef>
                <a:spcPct val="0"/>
              </a:spcBef>
              <a:spcAft>
                <a:spcPct val="0"/>
              </a:spcAft>
              <a:buFont typeface="Arial" panose="020B0604020202020204" pitchFamily="34" charset="0"/>
              <a:buChar char="•"/>
            </a:pPr>
            <a:r>
              <a:rPr kumimoji="0" lang="fr-FR" sz="1300" u="none" strike="noStrike" cap="none" normalizeH="0" baseline="0">
                <a:ln>
                  <a:noFill/>
                </a:ln>
                <a:solidFill>
                  <a:schemeClr val="tx1"/>
                </a:solidFill>
                <a:effectLst/>
                <a:latin typeface="Aptos" panose="020B0004020202020204" pitchFamily="34" charset="0"/>
              </a:rPr>
              <a:t>Commutation « </a:t>
            </a:r>
            <a:r>
              <a:rPr kumimoji="0" lang="fr-FR" sz="1300" u="none" strike="noStrike" cap="none" normalizeH="0" baseline="0" err="1">
                <a:ln>
                  <a:noFill/>
                </a:ln>
                <a:solidFill>
                  <a:schemeClr val="tx1"/>
                </a:solidFill>
                <a:effectLst/>
                <a:latin typeface="Aptos" panose="020B0004020202020204" pitchFamily="34" charset="0"/>
              </a:rPr>
              <a:t>seamless</a:t>
            </a:r>
            <a:r>
              <a:rPr kumimoji="0" lang="fr-FR" sz="1300" u="none" strike="noStrike" cap="none" normalizeH="0" baseline="0">
                <a:ln>
                  <a:noFill/>
                </a:ln>
                <a:solidFill>
                  <a:schemeClr val="tx1"/>
                </a:solidFill>
                <a:effectLst/>
                <a:latin typeface="Aptos" panose="020B0004020202020204" pitchFamily="34" charset="0"/>
              </a:rPr>
              <a:t> » possibl</a:t>
            </a:r>
            <a:r>
              <a:rPr lang="fr-FR" sz="1300">
                <a:latin typeface="Aptos" panose="020B0004020202020204" pitchFamily="34" charset="0"/>
              </a:rPr>
              <a:t>es</a:t>
            </a:r>
          </a:p>
          <a:p>
            <a:pPr marL="171450" indent="-171450" defTabSz="895350" fontAlgn="base">
              <a:spcBef>
                <a:spcPct val="0"/>
              </a:spcBef>
              <a:spcAft>
                <a:spcPct val="0"/>
              </a:spcAft>
              <a:buFont typeface="Arial" panose="020B0604020202020204" pitchFamily="34" charset="0"/>
              <a:buChar char="•"/>
            </a:pPr>
            <a:r>
              <a:rPr lang="fr-FR" sz="1300">
                <a:latin typeface="Aptos" panose="020B0004020202020204" pitchFamily="34" charset="0"/>
              </a:rPr>
              <a:t>Configuration plus complexe</a:t>
            </a:r>
          </a:p>
          <a:p>
            <a:pPr marL="171450" marR="0" indent="-171450" algn="l" defTabSz="895350" rtl="0" eaLnBrk="1" fontAlgn="base" latinLnBrk="0" hangingPunct="1">
              <a:lnSpc>
                <a:spcPct val="100000"/>
              </a:lnSpc>
              <a:spcBef>
                <a:spcPct val="0"/>
              </a:spcBef>
              <a:spcAft>
                <a:spcPct val="0"/>
              </a:spcAft>
              <a:buClrTx/>
              <a:buSzTx/>
              <a:buFont typeface="Arial" panose="020B0604020202020204" pitchFamily="34" charset="0"/>
              <a:buChar char="•"/>
              <a:tabLst/>
            </a:pPr>
            <a:endParaRPr kumimoji="0" lang="fr-FR" sz="1300" u="none" strike="noStrike" cap="none" normalizeH="0" baseline="0">
              <a:ln>
                <a:noFill/>
              </a:ln>
              <a:solidFill>
                <a:schemeClr val="tx1"/>
              </a:solidFill>
              <a:effectLst/>
              <a:latin typeface="Aptos" panose="020B0004020202020204" pitchFamily="34" charset="0"/>
            </a:endParaRPr>
          </a:p>
        </p:txBody>
      </p:sp>
      <p:sp>
        <p:nvSpPr>
          <p:cNvPr id="11" name="Rectangle 10">
            <a:extLst>
              <a:ext uri="{FF2B5EF4-FFF2-40B4-BE49-F238E27FC236}">
                <a16:creationId xmlns:a16="http://schemas.microsoft.com/office/drawing/2014/main" id="{73A06E1A-B7FF-16FE-95CD-E06FAEEED745}"/>
              </a:ext>
            </a:extLst>
          </p:cNvPr>
          <p:cNvSpPr/>
          <p:nvPr/>
        </p:nvSpPr>
        <p:spPr bwMode="auto">
          <a:xfrm>
            <a:off x="4685420" y="3961132"/>
            <a:ext cx="3338694" cy="2357474"/>
          </a:xfrm>
          <a:prstGeom prst="rect">
            <a:avLst/>
          </a:prstGeom>
          <a:solidFill>
            <a:schemeClr val="accent3"/>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895350" rtl="0" eaLnBrk="1" fontAlgn="base" latinLnBrk="0" hangingPunct="1">
              <a:lnSpc>
                <a:spcPct val="100000"/>
              </a:lnSpc>
              <a:spcBef>
                <a:spcPct val="0"/>
              </a:spcBef>
              <a:spcAft>
                <a:spcPct val="0"/>
              </a:spcAft>
              <a:buClrTx/>
              <a:buSzTx/>
              <a:buFontTx/>
              <a:buNone/>
              <a:tabLst/>
            </a:pPr>
            <a:r>
              <a:rPr kumimoji="0" lang="fr-FR" sz="1300" b="1" u="none" strike="noStrike" cap="none" normalizeH="0" baseline="0">
                <a:ln>
                  <a:noFill/>
                </a:ln>
                <a:solidFill>
                  <a:schemeClr val="tx1"/>
                </a:solidFill>
                <a:effectLst/>
                <a:latin typeface="Aptos" panose="020B0004020202020204" pitchFamily="34" charset="0"/>
              </a:rPr>
              <a:t>Non défini</a:t>
            </a:r>
          </a:p>
          <a:p>
            <a:pPr marL="0" marR="0" indent="0" algn="ctr" defTabSz="895350" rtl="0" eaLnBrk="1" fontAlgn="base" latinLnBrk="0" hangingPunct="1">
              <a:lnSpc>
                <a:spcPct val="100000"/>
              </a:lnSpc>
              <a:spcBef>
                <a:spcPct val="0"/>
              </a:spcBef>
              <a:spcAft>
                <a:spcPct val="0"/>
              </a:spcAft>
              <a:buClrTx/>
              <a:buSzTx/>
              <a:buFontTx/>
              <a:buNone/>
              <a:tabLst/>
            </a:pPr>
            <a:r>
              <a:rPr lang="fr-FR" sz="1400">
                <a:latin typeface="Aptos" panose="020B0004020202020204" pitchFamily="34" charset="0"/>
              </a:rPr>
              <a:t>(Fonctionnement similaire au mode asynchrone sans PTP)</a:t>
            </a:r>
            <a:endParaRPr kumimoji="0" lang="fr-FR" sz="1400" b="0" u="none" strike="noStrike" cap="none" normalizeH="0" baseline="0">
              <a:ln>
                <a:noFill/>
              </a:ln>
              <a:solidFill>
                <a:schemeClr val="tx1"/>
              </a:solidFill>
              <a:effectLst/>
              <a:latin typeface="Aptos" panose="020B0004020202020204" pitchFamily="34" charset="0"/>
            </a:endParaRPr>
          </a:p>
        </p:txBody>
      </p:sp>
      <p:sp>
        <p:nvSpPr>
          <p:cNvPr id="12" name="Rectangle 11">
            <a:extLst>
              <a:ext uri="{FF2B5EF4-FFF2-40B4-BE49-F238E27FC236}">
                <a16:creationId xmlns:a16="http://schemas.microsoft.com/office/drawing/2014/main" id="{9F67C05D-4D63-6C88-F255-56CE4E06B677}"/>
              </a:ext>
            </a:extLst>
          </p:cNvPr>
          <p:cNvSpPr/>
          <p:nvPr/>
        </p:nvSpPr>
        <p:spPr bwMode="auto">
          <a:xfrm>
            <a:off x="8024110" y="3961131"/>
            <a:ext cx="3338686" cy="2357475"/>
          </a:xfrm>
          <a:prstGeom prst="rect">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171450" indent="-171450" defTabSz="895350" fontAlgn="base">
              <a:spcBef>
                <a:spcPct val="0"/>
              </a:spcBef>
              <a:spcAft>
                <a:spcPct val="0"/>
              </a:spcAft>
              <a:buFont typeface="Arial" panose="020B0604020202020204" pitchFamily="34" charset="0"/>
              <a:buChar char="•"/>
            </a:pPr>
            <a:r>
              <a:rPr lang="fr-FR" sz="1300">
                <a:latin typeface="Aptos" panose="020B0004020202020204" pitchFamily="34" charset="0"/>
              </a:rPr>
              <a:t>Re-</a:t>
            </a:r>
            <a:r>
              <a:rPr lang="fr-FR" sz="1300" err="1">
                <a:latin typeface="Aptos" panose="020B0004020202020204" pitchFamily="34" charset="0"/>
              </a:rPr>
              <a:t>verrouilllage</a:t>
            </a:r>
            <a:r>
              <a:rPr lang="fr-FR" sz="1300">
                <a:latin typeface="Aptos" panose="020B0004020202020204" pitchFamily="34" charset="0"/>
              </a:rPr>
              <a:t> plus lent de l’horloge.</a:t>
            </a:r>
            <a:br>
              <a:rPr lang="fr-FR" sz="1300">
                <a:latin typeface="Aptos" panose="020B0004020202020204" pitchFamily="34" charset="0"/>
              </a:rPr>
            </a:br>
            <a:r>
              <a:rPr lang="fr-FR" sz="1300">
                <a:latin typeface="Aptos" panose="020B0004020202020204" pitchFamily="34" charset="0"/>
              </a:rPr>
              <a:t>Trou à la commutation ou temps de commutation plus grand lié à la mise en buffer.</a:t>
            </a:r>
          </a:p>
          <a:p>
            <a:pPr marL="171450" indent="-171450" defTabSz="895350" fontAlgn="base">
              <a:spcBef>
                <a:spcPct val="0"/>
              </a:spcBef>
              <a:spcAft>
                <a:spcPct val="0"/>
              </a:spcAft>
              <a:buFont typeface="Arial" panose="020B0604020202020204" pitchFamily="34" charset="0"/>
              <a:buChar char="•"/>
            </a:pPr>
            <a:r>
              <a:rPr lang="fr-FR" sz="1300">
                <a:latin typeface="Aptos" panose="020B0004020202020204" pitchFamily="34" charset="0"/>
              </a:rPr>
              <a:t>Une faible latence (en dessous de l’image) reste possible (en utilisant les données du RTCP </a:t>
            </a:r>
            <a:r>
              <a:rPr lang="fr-FR" sz="1300" err="1">
                <a:latin typeface="Aptos" panose="020B0004020202020204" pitchFamily="34" charset="0"/>
              </a:rPr>
              <a:t>sender</a:t>
            </a:r>
            <a:r>
              <a:rPr lang="fr-FR" sz="1300">
                <a:latin typeface="Aptos" panose="020B0004020202020204" pitchFamily="34" charset="0"/>
              </a:rPr>
              <a:t> report).</a:t>
            </a:r>
          </a:p>
          <a:p>
            <a:pPr marL="171450" indent="-171450" defTabSz="895350" fontAlgn="base">
              <a:spcBef>
                <a:spcPct val="0"/>
              </a:spcBef>
              <a:spcAft>
                <a:spcPct val="0"/>
              </a:spcAft>
              <a:buFont typeface="Arial" panose="020B0604020202020204" pitchFamily="34" charset="0"/>
              <a:buChar char="•"/>
            </a:pPr>
            <a:r>
              <a:rPr lang="fr-FR" sz="1300">
                <a:latin typeface="Aptos" panose="020B0004020202020204" pitchFamily="34" charset="0"/>
              </a:rPr>
              <a:t>Idéal pour des systèmes en point à point, mono-source ou quand la synchro entre sources n’est pas critique.</a:t>
            </a:r>
          </a:p>
          <a:p>
            <a:pPr marL="171450" indent="-171450" defTabSz="895350" fontAlgn="base">
              <a:spcBef>
                <a:spcPct val="0"/>
              </a:spcBef>
              <a:spcAft>
                <a:spcPct val="0"/>
              </a:spcAft>
              <a:buFont typeface="Arial" panose="020B0604020202020204" pitchFamily="34" charset="0"/>
              <a:buChar char="•"/>
            </a:pPr>
            <a:r>
              <a:rPr lang="fr-FR" sz="1300">
                <a:latin typeface="Aptos" panose="020B0004020202020204" pitchFamily="34" charset="0"/>
              </a:rPr>
              <a:t>Peu complexe, facile à déployer</a:t>
            </a:r>
          </a:p>
          <a:p>
            <a:pPr marL="171450" indent="-171450" defTabSz="895350" fontAlgn="base">
              <a:spcBef>
                <a:spcPct val="0"/>
              </a:spcBef>
              <a:spcAft>
                <a:spcPct val="0"/>
              </a:spcAft>
              <a:buFont typeface="Arial" panose="020B0604020202020204" pitchFamily="34" charset="0"/>
              <a:buChar char="•"/>
            </a:pPr>
            <a:endParaRPr lang="fr-FR" sz="1300">
              <a:latin typeface="Aptos" panose="020B0004020202020204" pitchFamily="34" charset="0"/>
            </a:endParaRPr>
          </a:p>
        </p:txBody>
      </p:sp>
      <p:sp>
        <p:nvSpPr>
          <p:cNvPr id="13" name="Rectangle 12">
            <a:extLst>
              <a:ext uri="{FF2B5EF4-FFF2-40B4-BE49-F238E27FC236}">
                <a16:creationId xmlns:a16="http://schemas.microsoft.com/office/drawing/2014/main" id="{49E5579E-27F0-C3E9-0288-4FAB32B324B1}"/>
              </a:ext>
            </a:extLst>
          </p:cNvPr>
          <p:cNvSpPr/>
          <p:nvPr/>
        </p:nvSpPr>
        <p:spPr bwMode="auto">
          <a:xfrm>
            <a:off x="8024116" y="1708602"/>
            <a:ext cx="3338686" cy="2254522"/>
          </a:xfrm>
          <a:prstGeom prst="rect">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171450" indent="-171450" defTabSz="895350" fontAlgn="base">
              <a:spcBef>
                <a:spcPct val="0"/>
              </a:spcBef>
              <a:spcAft>
                <a:spcPct val="0"/>
              </a:spcAft>
              <a:buFont typeface="Arial" panose="020B0604020202020204" pitchFamily="34" charset="0"/>
              <a:buChar char="•"/>
            </a:pPr>
            <a:r>
              <a:rPr lang="fr-FR" sz="1300">
                <a:latin typeface="Aptos" panose="020B0004020202020204" pitchFamily="34" charset="0"/>
              </a:rPr>
              <a:t>Re-verrouillage rapide de l’horloge ; </a:t>
            </a:r>
            <a:br>
              <a:rPr lang="fr-FR" sz="1300">
                <a:latin typeface="Aptos" panose="020B0004020202020204" pitchFamily="34" charset="0"/>
              </a:rPr>
            </a:br>
            <a:r>
              <a:rPr lang="fr-FR" sz="1300">
                <a:latin typeface="Aptos" panose="020B0004020202020204" pitchFamily="34" charset="0"/>
              </a:rPr>
              <a:t>commutation « presque » transparente ou léger délai lié à la mise en buffer.</a:t>
            </a:r>
          </a:p>
          <a:p>
            <a:pPr marL="171450" indent="-171450" defTabSz="895350" fontAlgn="base">
              <a:spcBef>
                <a:spcPct val="0"/>
              </a:spcBef>
              <a:spcAft>
                <a:spcPct val="0"/>
              </a:spcAft>
              <a:buFont typeface="Arial" panose="020B0604020202020204" pitchFamily="34" charset="0"/>
              <a:buChar char="•"/>
            </a:pPr>
            <a:r>
              <a:rPr lang="fr-FR" sz="1300">
                <a:latin typeface="Aptos" panose="020B0004020202020204" pitchFamily="34" charset="0"/>
              </a:rPr>
              <a:t>Réalignement possible de différentes sources asynchrones coté récepteur</a:t>
            </a:r>
          </a:p>
          <a:p>
            <a:pPr marL="171450" indent="-171450" defTabSz="895350" fontAlgn="base">
              <a:spcBef>
                <a:spcPct val="0"/>
              </a:spcBef>
              <a:spcAft>
                <a:spcPct val="0"/>
              </a:spcAft>
              <a:buFont typeface="Arial" panose="020B0604020202020204" pitchFamily="34" charset="0"/>
              <a:buChar char="•"/>
            </a:pPr>
            <a:r>
              <a:rPr lang="fr-FR" sz="1300">
                <a:latin typeface="Aptos" panose="020B0004020202020204" pitchFamily="34" charset="0"/>
              </a:rPr>
              <a:t>Mode de fonctionnement facile pour un usage au quotidien si PTP est disponible</a:t>
            </a:r>
          </a:p>
          <a:p>
            <a:pPr marL="171450" indent="-171450" defTabSz="895350" fontAlgn="base">
              <a:spcBef>
                <a:spcPct val="0"/>
              </a:spcBef>
              <a:spcAft>
                <a:spcPct val="0"/>
              </a:spcAft>
              <a:buFont typeface="Arial" panose="020B0604020202020204" pitchFamily="34" charset="0"/>
              <a:buChar char="•"/>
            </a:pPr>
            <a:r>
              <a:rPr lang="fr-FR" sz="1300">
                <a:latin typeface="Aptos" panose="020B0004020202020204" pitchFamily="34" charset="0"/>
              </a:rPr>
              <a:t>Alignement de type « TBC » nécessaire si besoin de connecter à un système 2110 / AES67</a:t>
            </a:r>
          </a:p>
        </p:txBody>
      </p:sp>
      <p:sp>
        <p:nvSpPr>
          <p:cNvPr id="14" name="ZoneTexte 13">
            <a:extLst>
              <a:ext uri="{FF2B5EF4-FFF2-40B4-BE49-F238E27FC236}">
                <a16:creationId xmlns:a16="http://schemas.microsoft.com/office/drawing/2014/main" id="{EB706EC5-3854-0DE3-42AB-1EC8959E916D}"/>
              </a:ext>
            </a:extLst>
          </p:cNvPr>
          <p:cNvSpPr txBox="1"/>
          <p:nvPr/>
        </p:nvSpPr>
        <p:spPr>
          <a:xfrm>
            <a:off x="3570059" y="6318606"/>
            <a:ext cx="6096000" cy="261610"/>
          </a:xfrm>
          <a:prstGeom prst="rect">
            <a:avLst/>
          </a:prstGeom>
          <a:noFill/>
        </p:spPr>
        <p:txBody>
          <a:bodyPr wrap="square">
            <a:spAutoFit/>
          </a:bodyPr>
          <a:lstStyle/>
          <a:p>
            <a:r>
              <a:rPr lang="fr-FR" sz="1100"/>
              <a:t>Source : AIMS</a:t>
            </a:r>
          </a:p>
        </p:txBody>
      </p:sp>
      <p:pic>
        <p:nvPicPr>
          <p:cNvPr id="15" name="Graphique 14" descr="Métronome avec un remplissage uni">
            <a:extLst>
              <a:ext uri="{FF2B5EF4-FFF2-40B4-BE49-F238E27FC236}">
                <a16:creationId xmlns:a16="http://schemas.microsoft.com/office/drawing/2014/main" id="{D3EB2161-CC90-63CF-070C-397339F11ADF}"/>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262175" y="2438400"/>
            <a:ext cx="2781300" cy="2781300"/>
          </a:xfrm>
          <a:prstGeom prst="rect">
            <a:avLst/>
          </a:prstGeom>
        </p:spPr>
      </p:pic>
    </p:spTree>
    <p:extLst>
      <p:ext uri="{BB962C8B-B14F-4D97-AF65-F5344CB8AC3E}">
        <p14:creationId xmlns:p14="http://schemas.microsoft.com/office/powerpoint/2010/main" val="14656961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3"/>
                                        </p:tgtEl>
                                        <p:attrNameLst>
                                          <p:attrName>style.visibility</p:attrName>
                                        </p:attrNameLst>
                                      </p:cBhvr>
                                      <p:to>
                                        <p:strVal val="visible"/>
                                      </p:to>
                                    </p:set>
                                    <p:animEffect transition="in" filter="fade">
                                      <p:cBhvr>
                                        <p:cTn id="10" dur="500"/>
                                        <p:tgtEl>
                                          <p:spTgt spid="13"/>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fade">
                                      <p:cBhvr>
                                        <p:cTn id="15" dur="500"/>
                                        <p:tgtEl>
                                          <p:spTgt spid="8"/>
                                        </p:tgtEl>
                                      </p:cBhvr>
                                    </p:animEffect>
                                  </p:childTnLst>
                                </p:cTn>
                              </p:par>
                            </p:childTnLst>
                          </p:cTn>
                        </p:par>
                        <p:par>
                          <p:cTn id="16" fill="hold">
                            <p:stCondLst>
                              <p:cond delay="500"/>
                            </p:stCondLst>
                            <p:childTnLst>
                              <p:par>
                                <p:cTn id="17" presetID="10" presetClass="entr" presetSubtype="0" fill="hold" grpId="0" nodeType="afterEffect">
                                  <p:stCondLst>
                                    <p:cond delay="0"/>
                                  </p:stCondLst>
                                  <p:childTnLst>
                                    <p:set>
                                      <p:cBhvr>
                                        <p:cTn id="18" dur="1" fill="hold">
                                          <p:stCondLst>
                                            <p:cond delay="0"/>
                                          </p:stCondLst>
                                        </p:cTn>
                                        <p:tgtEl>
                                          <p:spTgt spid="11"/>
                                        </p:tgtEl>
                                        <p:attrNameLst>
                                          <p:attrName>style.visibility</p:attrName>
                                        </p:attrNameLst>
                                      </p:cBhvr>
                                      <p:to>
                                        <p:strVal val="visible"/>
                                      </p:to>
                                    </p:set>
                                    <p:animEffect transition="in" filter="fade">
                                      <p:cBhvr>
                                        <p:cTn id="19" dur="500"/>
                                        <p:tgtEl>
                                          <p:spTgt spid="11"/>
                                        </p:tgtEl>
                                      </p:cBhvr>
                                    </p:animEffect>
                                  </p:childTnLst>
                                </p:cTn>
                              </p:par>
                            </p:childTnLst>
                          </p:cTn>
                        </p:par>
                        <p:par>
                          <p:cTn id="20" fill="hold">
                            <p:stCondLst>
                              <p:cond delay="1000"/>
                            </p:stCondLst>
                            <p:childTnLst>
                              <p:par>
                                <p:cTn id="21" presetID="10" presetClass="entr" presetSubtype="0" fill="hold" nodeType="afterEffect">
                                  <p:stCondLst>
                                    <p:cond delay="0"/>
                                  </p:stCondLst>
                                  <p:childTnLst>
                                    <p:set>
                                      <p:cBhvr>
                                        <p:cTn id="22" dur="1" fill="hold">
                                          <p:stCondLst>
                                            <p:cond delay="0"/>
                                          </p:stCondLst>
                                        </p:cTn>
                                        <p:tgtEl>
                                          <p:spTgt spid="11">
                                            <p:txEl>
                                              <p:pRg st="0" end="0"/>
                                            </p:txEl>
                                          </p:spTgt>
                                        </p:tgtEl>
                                        <p:attrNameLst>
                                          <p:attrName>style.visibility</p:attrName>
                                        </p:attrNameLst>
                                      </p:cBhvr>
                                      <p:to>
                                        <p:strVal val="visible"/>
                                      </p:to>
                                    </p:set>
                                    <p:animEffect transition="in" filter="fade">
                                      <p:cBhvr>
                                        <p:cTn id="23" dur="500"/>
                                        <p:tgtEl>
                                          <p:spTgt spid="11">
                                            <p:txEl>
                                              <p:pRg st="0" end="0"/>
                                            </p:txEl>
                                          </p:spTgt>
                                        </p:tgtEl>
                                      </p:cBhvr>
                                    </p:animEffect>
                                  </p:childTnLst>
                                </p:cTn>
                              </p:par>
                            </p:childTnLst>
                          </p:cTn>
                        </p:par>
                        <p:par>
                          <p:cTn id="24" fill="hold">
                            <p:stCondLst>
                              <p:cond delay="1500"/>
                            </p:stCondLst>
                            <p:childTnLst>
                              <p:par>
                                <p:cTn id="25" presetID="10" presetClass="entr" presetSubtype="0" fill="hold" nodeType="afterEffect">
                                  <p:stCondLst>
                                    <p:cond delay="0"/>
                                  </p:stCondLst>
                                  <p:childTnLst>
                                    <p:set>
                                      <p:cBhvr>
                                        <p:cTn id="26" dur="1" fill="hold">
                                          <p:stCondLst>
                                            <p:cond delay="0"/>
                                          </p:stCondLst>
                                        </p:cTn>
                                        <p:tgtEl>
                                          <p:spTgt spid="11">
                                            <p:txEl>
                                              <p:pRg st="1" end="1"/>
                                            </p:txEl>
                                          </p:spTgt>
                                        </p:tgtEl>
                                        <p:attrNameLst>
                                          <p:attrName>style.visibility</p:attrName>
                                        </p:attrNameLst>
                                      </p:cBhvr>
                                      <p:to>
                                        <p:strVal val="visible"/>
                                      </p:to>
                                    </p:set>
                                    <p:animEffect transition="in" filter="fade">
                                      <p:cBhvr>
                                        <p:cTn id="27" dur="500"/>
                                        <p:tgtEl>
                                          <p:spTgt spid="11">
                                            <p:txEl>
                                              <p:pRg st="1" end="1"/>
                                            </p:txEl>
                                          </p:spTgt>
                                        </p:tgtEl>
                                      </p:cBhvr>
                                    </p:animEffect>
                                  </p:childTnLst>
                                </p:cTn>
                              </p:par>
                            </p:childTnLst>
                          </p:cTn>
                        </p:par>
                        <p:par>
                          <p:cTn id="28" fill="hold">
                            <p:stCondLst>
                              <p:cond delay="2000"/>
                            </p:stCondLst>
                            <p:childTnLst>
                              <p:par>
                                <p:cTn id="29" presetID="10" presetClass="entr" presetSubtype="0" fill="hold" grpId="0" nodeType="afterEffect">
                                  <p:stCondLst>
                                    <p:cond delay="0"/>
                                  </p:stCondLst>
                                  <p:childTnLst>
                                    <p:set>
                                      <p:cBhvr>
                                        <p:cTn id="30" dur="1" fill="hold">
                                          <p:stCondLst>
                                            <p:cond delay="0"/>
                                          </p:stCondLst>
                                        </p:cTn>
                                        <p:tgtEl>
                                          <p:spTgt spid="12"/>
                                        </p:tgtEl>
                                        <p:attrNameLst>
                                          <p:attrName>style.visibility</p:attrName>
                                        </p:attrNameLst>
                                      </p:cBhvr>
                                      <p:to>
                                        <p:strVal val="visible"/>
                                      </p:to>
                                    </p:set>
                                    <p:animEffect transition="in" filter="fade">
                                      <p:cBhvr>
                                        <p:cTn id="31"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1" grpId="0" animBg="1"/>
      <p:bldP spid="12" grpId="0" animBg="1"/>
      <p:bldP spid="13"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159C0C-7579-0A12-A815-E6FE597D0639}"/>
            </a:ext>
          </a:extLst>
        </p:cNvPr>
        <p:cNvGrpSpPr/>
        <p:nvPr/>
      </p:nvGrpSpPr>
      <p:grpSpPr>
        <a:xfrm>
          <a:off x="0" y="0"/>
          <a:ext cx="0" cy="0"/>
          <a:chOff x="0" y="0"/>
          <a:chExt cx="0" cy="0"/>
        </a:xfrm>
      </p:grpSpPr>
      <p:sp>
        <p:nvSpPr>
          <p:cNvPr id="4" name="TextBox 1">
            <a:extLst>
              <a:ext uri="{FF2B5EF4-FFF2-40B4-BE49-F238E27FC236}">
                <a16:creationId xmlns:a16="http://schemas.microsoft.com/office/drawing/2014/main" id="{D19B54FF-4569-0A28-EE20-A320AEFB20E4}"/>
              </a:ext>
            </a:extLst>
          </p:cNvPr>
          <p:cNvSpPr txBox="1"/>
          <p:nvPr/>
        </p:nvSpPr>
        <p:spPr>
          <a:xfrm>
            <a:off x="2139391" y="156519"/>
            <a:ext cx="8273236" cy="646331"/>
          </a:xfrm>
          <a:prstGeom prst="rect">
            <a:avLst/>
          </a:prstGeom>
          <a:noFill/>
        </p:spPr>
        <p:txBody>
          <a:bodyPr wrap="square" rtlCol="0">
            <a:spAutoFit/>
          </a:bodyPr>
          <a:lstStyle/>
          <a:p>
            <a:r>
              <a:rPr lang="fr-FR" sz="3600"/>
              <a:t>IPMX : 2110 avec </a:t>
            </a:r>
            <a:r>
              <a:rPr lang="fr-FR" sz="3600">
                <a:solidFill>
                  <a:srgbClr val="FF0000"/>
                </a:solidFill>
              </a:rPr>
              <a:t>ou</a:t>
            </a:r>
            <a:r>
              <a:rPr lang="fr-FR" sz="3600"/>
              <a:t> sans PTP</a:t>
            </a:r>
          </a:p>
        </p:txBody>
      </p:sp>
      <p:pic>
        <p:nvPicPr>
          <p:cNvPr id="5" name="Picture 2">
            <a:extLst>
              <a:ext uri="{FF2B5EF4-FFF2-40B4-BE49-F238E27FC236}">
                <a16:creationId xmlns:a16="http://schemas.microsoft.com/office/drawing/2014/main" id="{A3831D0B-88A3-02FF-9DD5-38AAF00ADC8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061294" y="3320875"/>
            <a:ext cx="3192190" cy="1035956"/>
          </a:xfrm>
          <a:prstGeom prst="rect">
            <a:avLst/>
          </a:prstGeom>
          <a:noFill/>
          <a:extLst>
            <a:ext uri="{909E8E84-426E-40DD-AFC4-6F175D3DCCD1}">
              <a14:hiddenFill xmlns:a14="http://schemas.microsoft.com/office/drawing/2010/main">
                <a:solidFill>
                  <a:srgbClr val="FFFFFF"/>
                </a:solidFill>
              </a14:hiddenFill>
            </a:ext>
          </a:extLst>
        </p:spPr>
      </p:pic>
      <p:pic>
        <p:nvPicPr>
          <p:cNvPr id="6" name="Graphique 5" descr="Horloge avec un remplissage uni">
            <a:extLst>
              <a:ext uri="{FF2B5EF4-FFF2-40B4-BE49-F238E27FC236}">
                <a16:creationId xmlns:a16="http://schemas.microsoft.com/office/drawing/2014/main" id="{83C9D36D-95F6-1C07-5682-A44C7ECDF697}"/>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2312795" y="3112510"/>
            <a:ext cx="1244321" cy="1244321"/>
          </a:xfrm>
          <a:prstGeom prst="rect">
            <a:avLst/>
          </a:prstGeom>
        </p:spPr>
      </p:pic>
      <p:sp>
        <p:nvSpPr>
          <p:cNvPr id="16" name="ZoneTexte 15">
            <a:extLst>
              <a:ext uri="{FF2B5EF4-FFF2-40B4-BE49-F238E27FC236}">
                <a16:creationId xmlns:a16="http://schemas.microsoft.com/office/drawing/2014/main" id="{9D96B9A0-4D04-B446-78F7-E2DC07F55756}"/>
              </a:ext>
            </a:extLst>
          </p:cNvPr>
          <p:cNvSpPr txBox="1"/>
          <p:nvPr/>
        </p:nvSpPr>
        <p:spPr>
          <a:xfrm>
            <a:off x="2171280" y="4511710"/>
            <a:ext cx="1527349" cy="707886"/>
          </a:xfrm>
          <a:prstGeom prst="rect">
            <a:avLst/>
          </a:prstGeom>
          <a:noFill/>
        </p:spPr>
        <p:txBody>
          <a:bodyPr wrap="square" rtlCol="0">
            <a:spAutoFit/>
          </a:bodyPr>
          <a:lstStyle/>
          <a:p>
            <a:pPr algn="ctr"/>
            <a:r>
              <a:rPr lang="fr-FR" sz="4000"/>
              <a:t>GM ?</a:t>
            </a:r>
          </a:p>
        </p:txBody>
      </p:sp>
      <p:sp>
        <p:nvSpPr>
          <p:cNvPr id="17" name="ZoneTexte 16">
            <a:extLst>
              <a:ext uri="{FF2B5EF4-FFF2-40B4-BE49-F238E27FC236}">
                <a16:creationId xmlns:a16="http://schemas.microsoft.com/office/drawing/2014/main" id="{C8341B21-4A7D-5D08-2F66-3FCF1F55462C}"/>
              </a:ext>
            </a:extLst>
          </p:cNvPr>
          <p:cNvSpPr txBox="1"/>
          <p:nvPr/>
        </p:nvSpPr>
        <p:spPr>
          <a:xfrm>
            <a:off x="7949504" y="4511710"/>
            <a:ext cx="3415770" cy="707886"/>
          </a:xfrm>
          <a:prstGeom prst="rect">
            <a:avLst/>
          </a:prstGeom>
          <a:noFill/>
        </p:spPr>
        <p:txBody>
          <a:bodyPr wrap="square" rtlCol="0">
            <a:spAutoFit/>
          </a:bodyPr>
          <a:lstStyle/>
          <a:p>
            <a:pPr algn="ctr"/>
            <a:r>
              <a:rPr lang="fr-FR" sz="4000"/>
              <a:t>PTP ‘‘</a:t>
            </a:r>
            <a:r>
              <a:rPr lang="fr-FR" sz="4000" err="1"/>
              <a:t>aware</a:t>
            </a:r>
            <a:r>
              <a:rPr lang="fr-FR" sz="4000"/>
              <a:t>’’ ? </a:t>
            </a:r>
          </a:p>
        </p:txBody>
      </p:sp>
      <p:sp>
        <p:nvSpPr>
          <p:cNvPr id="18" name="ZoneTexte 17">
            <a:extLst>
              <a:ext uri="{FF2B5EF4-FFF2-40B4-BE49-F238E27FC236}">
                <a16:creationId xmlns:a16="http://schemas.microsoft.com/office/drawing/2014/main" id="{B5F153C9-EB1D-C4E7-4C36-C460414BD116}"/>
              </a:ext>
            </a:extLst>
          </p:cNvPr>
          <p:cNvSpPr txBox="1"/>
          <p:nvPr/>
        </p:nvSpPr>
        <p:spPr>
          <a:xfrm>
            <a:off x="5183961" y="1481294"/>
            <a:ext cx="1824078" cy="1631216"/>
          </a:xfrm>
          <a:prstGeom prst="rect">
            <a:avLst/>
          </a:prstGeom>
          <a:noFill/>
        </p:spPr>
        <p:txBody>
          <a:bodyPr wrap="square" rtlCol="0">
            <a:spAutoFit/>
          </a:bodyPr>
          <a:lstStyle/>
          <a:p>
            <a:pPr algn="ctr"/>
            <a:r>
              <a:rPr lang="fr-FR" sz="10000"/>
              <a:t>🤔</a:t>
            </a:r>
          </a:p>
        </p:txBody>
      </p:sp>
    </p:spTree>
    <p:extLst>
      <p:ext uri="{BB962C8B-B14F-4D97-AF65-F5344CB8AC3E}">
        <p14:creationId xmlns:p14="http://schemas.microsoft.com/office/powerpoint/2010/main" val="26357880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25E768-991D-5A7F-F895-AF939204D984}"/>
            </a:ext>
          </a:extLst>
        </p:cNvPr>
        <p:cNvGrpSpPr/>
        <p:nvPr/>
      </p:nvGrpSpPr>
      <p:grpSpPr>
        <a:xfrm>
          <a:off x="0" y="0"/>
          <a:ext cx="0" cy="0"/>
          <a:chOff x="0" y="0"/>
          <a:chExt cx="0" cy="0"/>
        </a:xfrm>
      </p:grpSpPr>
      <p:sp>
        <p:nvSpPr>
          <p:cNvPr id="4" name="TextBox 1">
            <a:extLst>
              <a:ext uri="{FF2B5EF4-FFF2-40B4-BE49-F238E27FC236}">
                <a16:creationId xmlns:a16="http://schemas.microsoft.com/office/drawing/2014/main" id="{937F34C0-8802-6B50-BEFD-A08DB3A01498}"/>
              </a:ext>
            </a:extLst>
          </p:cNvPr>
          <p:cNvSpPr txBox="1"/>
          <p:nvPr/>
        </p:nvSpPr>
        <p:spPr>
          <a:xfrm>
            <a:off x="2139391" y="156519"/>
            <a:ext cx="8273236" cy="646331"/>
          </a:xfrm>
          <a:prstGeom prst="rect">
            <a:avLst/>
          </a:prstGeom>
          <a:noFill/>
        </p:spPr>
        <p:txBody>
          <a:bodyPr wrap="square" rtlCol="0">
            <a:spAutoFit/>
          </a:bodyPr>
          <a:lstStyle/>
          <a:p>
            <a:r>
              <a:rPr lang="fr-FR" sz="3600"/>
              <a:t>IPMX : 2110 avec </a:t>
            </a:r>
            <a:r>
              <a:rPr lang="fr-FR" sz="3600">
                <a:solidFill>
                  <a:srgbClr val="FF0000"/>
                </a:solidFill>
              </a:rPr>
              <a:t>ou</a:t>
            </a:r>
            <a:r>
              <a:rPr lang="fr-FR" sz="3600"/>
              <a:t> sans PTP</a:t>
            </a:r>
          </a:p>
        </p:txBody>
      </p:sp>
      <p:sp>
        <p:nvSpPr>
          <p:cNvPr id="7" name="ZoneTexte 6">
            <a:extLst>
              <a:ext uri="{FF2B5EF4-FFF2-40B4-BE49-F238E27FC236}">
                <a16:creationId xmlns:a16="http://schemas.microsoft.com/office/drawing/2014/main" id="{9A0DF203-7E08-92B3-F6B4-3E490FB5E62A}"/>
              </a:ext>
            </a:extLst>
          </p:cNvPr>
          <p:cNvSpPr txBox="1"/>
          <p:nvPr/>
        </p:nvSpPr>
        <p:spPr>
          <a:xfrm>
            <a:off x="4601673" y="1588625"/>
            <a:ext cx="7446301" cy="4524315"/>
          </a:xfrm>
          <a:prstGeom prst="rect">
            <a:avLst/>
          </a:prstGeom>
          <a:noFill/>
        </p:spPr>
        <p:txBody>
          <a:bodyPr wrap="square" lIns="91440" tIns="45720" rIns="91440" bIns="45720" rtlCol="0" anchor="t">
            <a:spAutoFit/>
          </a:bodyPr>
          <a:lstStyle/>
          <a:p>
            <a:pPr marL="285750" indent="-285750">
              <a:buFont typeface="Arial" panose="020B0604020202020204" pitchFamily="34" charset="0"/>
              <a:buChar char="•"/>
            </a:pPr>
            <a:r>
              <a:rPr lang="fr-FR" b="1">
                <a:latin typeface="Calibri"/>
                <a:ea typeface="Calibri"/>
                <a:cs typeface="Calibri"/>
              </a:rPr>
              <a:t>RTCP </a:t>
            </a:r>
            <a:r>
              <a:rPr lang="fr-FR" b="1" err="1">
                <a:latin typeface="Calibri"/>
                <a:ea typeface="Calibri"/>
                <a:cs typeface="Calibri"/>
              </a:rPr>
              <a:t>sender</a:t>
            </a:r>
            <a:r>
              <a:rPr lang="fr-FR" b="1">
                <a:latin typeface="Calibri"/>
                <a:ea typeface="Calibri"/>
                <a:cs typeface="Calibri"/>
              </a:rPr>
              <a:t> report </a:t>
            </a:r>
            <a:r>
              <a:rPr lang="fr-FR">
                <a:latin typeface="Calibri"/>
                <a:ea typeface="Calibri"/>
                <a:cs typeface="Calibri"/>
              </a:rPr>
              <a:t>obligatoire</a:t>
            </a:r>
          </a:p>
          <a:p>
            <a:pPr marL="742950" lvl="1" indent="-285750">
              <a:buFont typeface="Arial" panose="020B0604020202020204" pitchFamily="34" charset="0"/>
              <a:buChar char="•"/>
            </a:pPr>
            <a:r>
              <a:rPr lang="fr-FR">
                <a:latin typeface="Calibri"/>
                <a:ea typeface="Calibri"/>
                <a:cs typeface="Calibri"/>
              </a:rPr>
              <a:t>Envoyé sur la même adresse IP que le flux RTP (Media UDP port </a:t>
            </a:r>
            <a:r>
              <a:rPr lang="fr-FR" b="1">
                <a:latin typeface="Calibri"/>
                <a:ea typeface="Calibri"/>
                <a:cs typeface="Calibri"/>
              </a:rPr>
              <a:t>+1</a:t>
            </a:r>
            <a:r>
              <a:rPr lang="fr-FR">
                <a:latin typeface="Calibri"/>
                <a:ea typeface="Calibri"/>
                <a:cs typeface="Calibri"/>
              </a:rPr>
              <a:t>)</a:t>
            </a:r>
          </a:p>
          <a:p>
            <a:pPr marL="742950" lvl="1" indent="-285750">
              <a:buFont typeface="Arial" panose="020B0604020202020204" pitchFamily="34" charset="0"/>
              <a:buChar char="•"/>
            </a:pPr>
            <a:r>
              <a:rPr lang="fr-FR">
                <a:latin typeface="Calibri"/>
                <a:ea typeface="Calibri"/>
                <a:cs typeface="Calibri"/>
              </a:rPr>
              <a:t>Envoyé toutes les images / trames ou toutes les 10ms en audio</a:t>
            </a:r>
          </a:p>
          <a:p>
            <a:pPr marL="285750" indent="-285750">
              <a:buFont typeface="Arial" panose="020B0604020202020204" pitchFamily="34" charset="0"/>
              <a:buChar char="•"/>
            </a:pPr>
            <a:r>
              <a:rPr lang="fr-FR">
                <a:latin typeface="Calibri"/>
                <a:ea typeface="Calibri"/>
                <a:cs typeface="Calibri"/>
              </a:rPr>
              <a:t>RTCP </a:t>
            </a:r>
            <a:r>
              <a:rPr lang="fr-FR" err="1">
                <a:latin typeface="Calibri"/>
                <a:ea typeface="Calibri"/>
                <a:cs typeface="Calibri"/>
              </a:rPr>
              <a:t>sender</a:t>
            </a:r>
            <a:r>
              <a:rPr lang="fr-FR">
                <a:latin typeface="Calibri"/>
                <a:ea typeface="Calibri"/>
                <a:cs typeface="Calibri"/>
              </a:rPr>
              <a:t> report comporte un champ </a:t>
            </a:r>
            <a:r>
              <a:rPr lang="fr-FR">
                <a:solidFill>
                  <a:srgbClr val="0000FF"/>
                </a:solidFill>
                <a:latin typeface="Calibri"/>
                <a:ea typeface="Calibri"/>
                <a:cs typeface="Calibri"/>
              </a:rPr>
              <a:t>NTP timestamp </a:t>
            </a:r>
            <a:r>
              <a:rPr lang="fr-FR">
                <a:latin typeface="Calibri"/>
                <a:ea typeface="Calibri"/>
                <a:cs typeface="Calibri"/>
              </a:rPr>
              <a:t>sur 64 bits</a:t>
            </a:r>
            <a:br>
              <a:rPr lang="fr-FR">
                <a:latin typeface="Calibri"/>
                <a:ea typeface="Calibri"/>
                <a:cs typeface="Calibri"/>
              </a:rPr>
            </a:br>
            <a:r>
              <a:rPr lang="fr-FR">
                <a:latin typeface="Calibri"/>
                <a:ea typeface="Calibri"/>
                <a:cs typeface="Calibri"/>
              </a:rPr>
              <a:t>(valeur tronquée des 80 bits du PTP si présent)</a:t>
            </a:r>
          </a:p>
          <a:p>
            <a:pPr marL="285750" indent="-285750">
              <a:buFont typeface="Arial" panose="020B0604020202020204" pitchFamily="34" charset="0"/>
              <a:buChar char="•"/>
            </a:pPr>
            <a:r>
              <a:rPr lang="fr-FR">
                <a:latin typeface="Calibri"/>
                <a:ea typeface="Calibri"/>
                <a:cs typeface="Calibri"/>
              </a:rPr>
              <a:t>RTCP </a:t>
            </a:r>
            <a:r>
              <a:rPr lang="fr-FR" err="1">
                <a:latin typeface="Calibri"/>
                <a:ea typeface="Calibri"/>
                <a:cs typeface="Calibri"/>
              </a:rPr>
              <a:t>sender</a:t>
            </a:r>
            <a:r>
              <a:rPr lang="fr-FR">
                <a:latin typeface="Calibri"/>
                <a:ea typeface="Calibri"/>
                <a:cs typeface="Calibri"/>
              </a:rPr>
              <a:t> report comporte un « </a:t>
            </a:r>
            <a:r>
              <a:rPr lang="fr-FR">
                <a:solidFill>
                  <a:srgbClr val="7030A0"/>
                </a:solidFill>
                <a:latin typeface="Calibri"/>
                <a:ea typeface="Calibri"/>
                <a:cs typeface="Calibri"/>
              </a:rPr>
              <a:t>IPMX info block </a:t>
            </a:r>
            <a:r>
              <a:rPr lang="fr-FR">
                <a:latin typeface="Calibri"/>
                <a:ea typeface="Calibri"/>
                <a:cs typeface="Calibri"/>
              </a:rPr>
              <a:t>» qui informe notamment du mode de </a:t>
            </a:r>
            <a:r>
              <a:rPr lang="fr-FR">
                <a:solidFill>
                  <a:srgbClr val="FF0000"/>
                </a:solidFill>
                <a:latin typeface="Calibri"/>
                <a:ea typeface="Calibri"/>
                <a:cs typeface="Calibri"/>
              </a:rPr>
              <a:t>verrouillage</a:t>
            </a:r>
            <a:r>
              <a:rPr lang="fr-FR">
                <a:latin typeface="Calibri"/>
                <a:ea typeface="Calibri"/>
                <a:cs typeface="Calibri"/>
              </a:rPr>
              <a:t> du « </a:t>
            </a:r>
            <a:r>
              <a:rPr lang="fr-FR" err="1">
                <a:latin typeface="Calibri"/>
                <a:ea typeface="Calibri"/>
                <a:cs typeface="Calibri"/>
              </a:rPr>
              <a:t>sender</a:t>
            </a:r>
            <a:r>
              <a:rPr lang="fr-FR">
                <a:latin typeface="Calibri"/>
                <a:ea typeface="Calibri"/>
                <a:cs typeface="Calibri"/>
              </a:rPr>
              <a:t> » (même champs que ceux du SDP)</a:t>
            </a:r>
          </a:p>
          <a:p>
            <a:pPr marL="285750" indent="-285750">
              <a:buFont typeface="Arial" panose="020B0604020202020204" pitchFamily="34" charset="0"/>
              <a:buChar char="•"/>
            </a:pPr>
            <a:r>
              <a:rPr lang="fr-FR">
                <a:latin typeface="Times New Roman" panose="02020603050405020304" pitchFamily="18" charset="0"/>
                <a:ea typeface="Calibri"/>
                <a:cs typeface="Times New Roman" panose="02020603050405020304" pitchFamily="18" charset="0"/>
              </a:rPr>
              <a:t> </a:t>
            </a:r>
            <a:r>
              <a:rPr lang="fr-FR">
                <a:solidFill>
                  <a:srgbClr val="00B050"/>
                </a:solidFill>
                <a:latin typeface="Calibri"/>
                <a:ea typeface="Calibri"/>
                <a:cs typeface="Calibri"/>
              </a:rPr>
              <a:t>Media Info Bloc</a:t>
            </a:r>
            <a:r>
              <a:rPr lang="fr-FR">
                <a:latin typeface="Calibri"/>
                <a:ea typeface="Calibri"/>
                <a:cs typeface="Calibri"/>
              </a:rPr>
              <a:t> contient des infos complémentaires</a:t>
            </a:r>
            <a:br>
              <a:rPr lang="fr-FR">
                <a:latin typeface="Calibri"/>
                <a:ea typeface="Calibri"/>
                <a:cs typeface="Calibri"/>
              </a:rPr>
            </a:br>
            <a:r>
              <a:rPr lang="fr-FR">
                <a:latin typeface="Calibri"/>
                <a:ea typeface="Calibri"/>
                <a:cs typeface="Calibri"/>
              </a:rPr>
              <a:t>(par ex. les caractéristiques de la vidéo compressée ou non compressée)</a:t>
            </a:r>
            <a:br>
              <a:rPr lang="fr-FR">
                <a:latin typeface="Calibri"/>
                <a:ea typeface="Calibri"/>
                <a:cs typeface="Calibri"/>
              </a:rPr>
            </a:br>
            <a:endParaRPr lang="fr-FR">
              <a:latin typeface="Calibri"/>
              <a:ea typeface="Calibri"/>
              <a:cs typeface="Calibri"/>
            </a:endParaRPr>
          </a:p>
          <a:p>
            <a:pPr marL="285750" indent="-285750">
              <a:buFont typeface="Arial" panose="020B0604020202020204" pitchFamily="34" charset="0"/>
              <a:buChar char="•"/>
            </a:pPr>
            <a:r>
              <a:rPr lang="fr-FR">
                <a:latin typeface="Calibri"/>
                <a:ea typeface="Calibri"/>
                <a:cs typeface="Calibri"/>
              </a:rPr>
              <a:t>Champs complémentaires dans le SDP pour permettre au récepteur de savoir comment l’horloge du « </a:t>
            </a:r>
            <a:r>
              <a:rPr lang="fr-FR" err="1">
                <a:latin typeface="Calibri"/>
                <a:ea typeface="Calibri"/>
                <a:cs typeface="Calibri"/>
              </a:rPr>
              <a:t>sender</a:t>
            </a:r>
            <a:r>
              <a:rPr lang="fr-FR">
                <a:latin typeface="Calibri"/>
                <a:ea typeface="Calibri"/>
                <a:cs typeface="Calibri"/>
              </a:rPr>
              <a:t> » est verrouillée (ou pas !).</a:t>
            </a:r>
            <a:br>
              <a:rPr lang="fr-FR">
                <a:latin typeface="Calibri"/>
                <a:ea typeface="Calibri"/>
                <a:cs typeface="Calibri"/>
              </a:rPr>
            </a:br>
            <a:endParaRPr lang="fr-FR">
              <a:latin typeface="Calibri"/>
              <a:ea typeface="Calibri"/>
              <a:cs typeface="Calibri"/>
            </a:endParaRPr>
          </a:p>
          <a:p>
            <a:pPr marL="285750" indent="-285750">
              <a:buFont typeface="Arial" panose="020B0604020202020204" pitchFamily="34" charset="0"/>
              <a:buChar char="•"/>
            </a:pPr>
            <a:r>
              <a:rPr lang="fr-FR">
                <a:latin typeface="Calibri"/>
                <a:ea typeface="Calibri"/>
                <a:cs typeface="Calibri"/>
              </a:rPr>
              <a:t>Sender de type « Wide » (ou « </a:t>
            </a:r>
            <a:r>
              <a:rPr lang="fr-FR" err="1">
                <a:latin typeface="Calibri"/>
                <a:ea typeface="Calibri"/>
                <a:cs typeface="Calibri"/>
              </a:rPr>
              <a:t>gapped</a:t>
            </a:r>
            <a:r>
              <a:rPr lang="fr-FR">
                <a:latin typeface="Calibri"/>
                <a:ea typeface="Calibri"/>
                <a:cs typeface="Calibri"/>
              </a:rPr>
              <a:t> »)</a:t>
            </a:r>
          </a:p>
          <a:p>
            <a:pPr marL="285750" indent="-285750">
              <a:buFont typeface="Arial" panose="020B0604020202020204" pitchFamily="34" charset="0"/>
              <a:buChar char="•"/>
            </a:pPr>
            <a:r>
              <a:rPr lang="fr-FR">
                <a:latin typeface="Calibri"/>
                <a:ea typeface="Calibri"/>
                <a:cs typeface="Calibri"/>
              </a:rPr>
              <a:t>Principe de « vidage » du buffer de réception différent.</a:t>
            </a:r>
          </a:p>
        </p:txBody>
      </p:sp>
      <p:pic>
        <p:nvPicPr>
          <p:cNvPr id="9" name="Image 8" descr="Une image contenant capture d’écran, conception&#10;&#10;Le contenu généré par l’IA peut être incorrect.">
            <a:extLst>
              <a:ext uri="{FF2B5EF4-FFF2-40B4-BE49-F238E27FC236}">
                <a16:creationId xmlns:a16="http://schemas.microsoft.com/office/drawing/2014/main" id="{D3A0CB0D-D90E-2C86-DAFE-11C616A938AF}"/>
              </a:ext>
            </a:extLst>
          </p:cNvPr>
          <p:cNvPicPr>
            <a:picLocks noChangeAspect="1"/>
          </p:cNvPicPr>
          <p:nvPr/>
        </p:nvPicPr>
        <p:blipFill>
          <a:blip r:embed="rId3"/>
          <a:stretch>
            <a:fillRect/>
          </a:stretch>
        </p:blipFill>
        <p:spPr>
          <a:xfrm>
            <a:off x="467436" y="1588625"/>
            <a:ext cx="4134237" cy="4031712"/>
          </a:xfrm>
          <a:prstGeom prst="rect">
            <a:avLst/>
          </a:prstGeom>
        </p:spPr>
      </p:pic>
      <p:sp>
        <p:nvSpPr>
          <p:cNvPr id="10" name="ZoneTexte 9">
            <a:extLst>
              <a:ext uri="{FF2B5EF4-FFF2-40B4-BE49-F238E27FC236}">
                <a16:creationId xmlns:a16="http://schemas.microsoft.com/office/drawing/2014/main" id="{FCE431A7-90F4-A054-AFCC-088C2073BD3D}"/>
              </a:ext>
            </a:extLst>
          </p:cNvPr>
          <p:cNvSpPr txBox="1"/>
          <p:nvPr/>
        </p:nvSpPr>
        <p:spPr>
          <a:xfrm>
            <a:off x="-9621" y="1944931"/>
            <a:ext cx="619221" cy="215444"/>
          </a:xfrm>
          <a:prstGeom prst="rect">
            <a:avLst/>
          </a:prstGeom>
          <a:noFill/>
        </p:spPr>
        <p:txBody>
          <a:bodyPr wrap="square" rtlCol="0">
            <a:spAutoFit/>
          </a:bodyPr>
          <a:lstStyle/>
          <a:p>
            <a:r>
              <a:rPr lang="fr-FR" sz="800">
                <a:solidFill>
                  <a:schemeClr val="tx1">
                    <a:lumMod val="75000"/>
                    <a:lumOff val="25000"/>
                  </a:schemeClr>
                </a:solidFill>
                <a:latin typeface="Courier New" panose="02070309020205020404" pitchFamily="49" charset="0"/>
                <a:cs typeface="Courier New" panose="02070309020205020404" pitchFamily="49" charset="0"/>
              </a:rPr>
              <a:t>header</a:t>
            </a:r>
          </a:p>
        </p:txBody>
      </p:sp>
      <p:sp>
        <p:nvSpPr>
          <p:cNvPr id="11" name="ZoneTexte 10">
            <a:extLst>
              <a:ext uri="{FF2B5EF4-FFF2-40B4-BE49-F238E27FC236}">
                <a16:creationId xmlns:a16="http://schemas.microsoft.com/office/drawing/2014/main" id="{F801B0F7-5D69-25EB-E297-D452551158B4}"/>
              </a:ext>
            </a:extLst>
          </p:cNvPr>
          <p:cNvSpPr txBox="1"/>
          <p:nvPr/>
        </p:nvSpPr>
        <p:spPr>
          <a:xfrm>
            <a:off x="-9621" y="2420682"/>
            <a:ext cx="619221" cy="338554"/>
          </a:xfrm>
          <a:prstGeom prst="rect">
            <a:avLst/>
          </a:prstGeom>
          <a:noFill/>
        </p:spPr>
        <p:txBody>
          <a:bodyPr wrap="square" rtlCol="0">
            <a:spAutoFit/>
          </a:bodyPr>
          <a:lstStyle/>
          <a:p>
            <a:r>
              <a:rPr lang="fr-FR" sz="800" err="1">
                <a:solidFill>
                  <a:schemeClr val="tx1">
                    <a:lumMod val="75000"/>
                    <a:lumOff val="25000"/>
                  </a:schemeClr>
                </a:solidFill>
                <a:latin typeface="Courier New" panose="02070309020205020404" pitchFamily="49" charset="0"/>
                <a:cs typeface="Courier New" panose="02070309020205020404" pitchFamily="49" charset="0"/>
              </a:rPr>
              <a:t>sender</a:t>
            </a:r>
            <a:endParaRPr lang="fr-FR" sz="800">
              <a:solidFill>
                <a:schemeClr val="tx1">
                  <a:lumMod val="75000"/>
                  <a:lumOff val="25000"/>
                </a:schemeClr>
              </a:solidFill>
              <a:latin typeface="Courier New" panose="02070309020205020404" pitchFamily="49" charset="0"/>
              <a:cs typeface="Courier New" panose="02070309020205020404" pitchFamily="49" charset="0"/>
            </a:endParaRPr>
          </a:p>
          <a:p>
            <a:r>
              <a:rPr lang="fr-FR" sz="800">
                <a:solidFill>
                  <a:schemeClr val="tx1">
                    <a:lumMod val="75000"/>
                    <a:lumOff val="25000"/>
                  </a:schemeClr>
                </a:solidFill>
                <a:latin typeface="Courier New" panose="02070309020205020404" pitchFamily="49" charset="0"/>
                <a:cs typeface="Courier New" panose="02070309020205020404" pitchFamily="49" charset="0"/>
              </a:rPr>
              <a:t>info</a:t>
            </a:r>
          </a:p>
        </p:txBody>
      </p:sp>
      <p:sp>
        <p:nvSpPr>
          <p:cNvPr id="12" name="ZoneTexte 11">
            <a:extLst>
              <a:ext uri="{FF2B5EF4-FFF2-40B4-BE49-F238E27FC236}">
                <a16:creationId xmlns:a16="http://schemas.microsoft.com/office/drawing/2014/main" id="{45C07191-5688-BF94-C882-3993ECE14B0E}"/>
              </a:ext>
            </a:extLst>
          </p:cNvPr>
          <p:cNvSpPr txBox="1"/>
          <p:nvPr/>
        </p:nvSpPr>
        <p:spPr>
          <a:xfrm>
            <a:off x="1550" y="3619092"/>
            <a:ext cx="619221" cy="461665"/>
          </a:xfrm>
          <a:prstGeom prst="rect">
            <a:avLst/>
          </a:prstGeom>
          <a:noFill/>
        </p:spPr>
        <p:txBody>
          <a:bodyPr wrap="square" rtlCol="0">
            <a:spAutoFit/>
          </a:bodyPr>
          <a:lstStyle/>
          <a:p>
            <a:r>
              <a:rPr lang="fr-FR" sz="800">
                <a:solidFill>
                  <a:srgbClr val="7030A0"/>
                </a:solidFill>
                <a:latin typeface="Courier New" panose="02070309020205020404" pitchFamily="49" charset="0"/>
                <a:cs typeface="Courier New" panose="02070309020205020404" pitchFamily="49" charset="0"/>
              </a:rPr>
              <a:t>IPMX</a:t>
            </a:r>
          </a:p>
          <a:p>
            <a:r>
              <a:rPr lang="fr-FR" sz="800">
                <a:solidFill>
                  <a:srgbClr val="7030A0"/>
                </a:solidFill>
                <a:latin typeface="Courier New" panose="02070309020205020404" pitchFamily="49" charset="0"/>
                <a:cs typeface="Courier New" panose="02070309020205020404" pitchFamily="49" charset="0"/>
              </a:rPr>
              <a:t>Info</a:t>
            </a:r>
          </a:p>
          <a:p>
            <a:r>
              <a:rPr lang="fr-FR" sz="800">
                <a:solidFill>
                  <a:srgbClr val="7030A0"/>
                </a:solidFill>
                <a:latin typeface="Courier New" panose="02070309020205020404" pitchFamily="49" charset="0"/>
                <a:cs typeface="Courier New" panose="02070309020205020404" pitchFamily="49" charset="0"/>
              </a:rPr>
              <a:t>Bloc</a:t>
            </a:r>
          </a:p>
        </p:txBody>
      </p:sp>
    </p:spTree>
    <p:extLst>
      <p:ext uri="{BB962C8B-B14F-4D97-AF65-F5344CB8AC3E}">
        <p14:creationId xmlns:p14="http://schemas.microsoft.com/office/powerpoint/2010/main" val="23158296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
                                            <p:txEl>
                                              <p:pRg st="1" end="1"/>
                                            </p:txEl>
                                          </p:spTgt>
                                        </p:tgtEl>
                                        <p:attrNameLst>
                                          <p:attrName>style.visibility</p:attrName>
                                        </p:attrNameLst>
                                      </p:cBhvr>
                                      <p:to>
                                        <p:strVal val="visible"/>
                                      </p:to>
                                    </p:set>
                                    <p:animEffect transition="in" filter="fade">
                                      <p:cBhvr>
                                        <p:cTn id="7" dur="500"/>
                                        <p:tgtEl>
                                          <p:spTgt spid="7">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7">
                                            <p:txEl>
                                              <p:pRg st="2" end="2"/>
                                            </p:txEl>
                                          </p:spTgt>
                                        </p:tgtEl>
                                        <p:attrNameLst>
                                          <p:attrName>style.visibility</p:attrName>
                                        </p:attrNameLst>
                                      </p:cBhvr>
                                      <p:to>
                                        <p:strVal val="visible"/>
                                      </p:to>
                                    </p:set>
                                    <p:animEffect transition="in" filter="fade">
                                      <p:cBhvr>
                                        <p:cTn id="12" dur="500"/>
                                        <p:tgtEl>
                                          <p:spTgt spid="7">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7">
                                            <p:txEl>
                                              <p:pRg st="3" end="3"/>
                                            </p:txEl>
                                          </p:spTgt>
                                        </p:tgtEl>
                                        <p:attrNameLst>
                                          <p:attrName>style.visibility</p:attrName>
                                        </p:attrNameLst>
                                      </p:cBhvr>
                                      <p:to>
                                        <p:strVal val="visible"/>
                                      </p:to>
                                    </p:set>
                                    <p:animEffect transition="in" filter="fade">
                                      <p:cBhvr>
                                        <p:cTn id="17" dur="500"/>
                                        <p:tgtEl>
                                          <p:spTgt spid="7">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7">
                                            <p:txEl>
                                              <p:pRg st="4" end="4"/>
                                            </p:txEl>
                                          </p:spTgt>
                                        </p:tgtEl>
                                        <p:attrNameLst>
                                          <p:attrName>style.visibility</p:attrName>
                                        </p:attrNameLst>
                                      </p:cBhvr>
                                      <p:to>
                                        <p:strVal val="visible"/>
                                      </p:to>
                                    </p:set>
                                    <p:animEffect transition="in" filter="fade">
                                      <p:cBhvr>
                                        <p:cTn id="22" dur="500"/>
                                        <p:tgtEl>
                                          <p:spTgt spid="7">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7">
                                            <p:txEl>
                                              <p:pRg st="5" end="5"/>
                                            </p:txEl>
                                          </p:spTgt>
                                        </p:tgtEl>
                                        <p:attrNameLst>
                                          <p:attrName>style.visibility</p:attrName>
                                        </p:attrNameLst>
                                      </p:cBhvr>
                                      <p:to>
                                        <p:strVal val="visible"/>
                                      </p:to>
                                    </p:set>
                                    <p:animEffect transition="in" filter="fade">
                                      <p:cBhvr>
                                        <p:cTn id="27" dur="500"/>
                                        <p:tgtEl>
                                          <p:spTgt spid="7">
                                            <p:txEl>
                                              <p:pRg st="5" end="5"/>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7">
                                            <p:txEl>
                                              <p:pRg st="6" end="6"/>
                                            </p:txEl>
                                          </p:spTgt>
                                        </p:tgtEl>
                                        <p:attrNameLst>
                                          <p:attrName>style.visibility</p:attrName>
                                        </p:attrNameLst>
                                      </p:cBhvr>
                                      <p:to>
                                        <p:strVal val="visible"/>
                                      </p:to>
                                    </p:set>
                                    <p:animEffect transition="in" filter="fade">
                                      <p:cBhvr>
                                        <p:cTn id="32" dur="500"/>
                                        <p:tgtEl>
                                          <p:spTgt spid="7">
                                            <p:txEl>
                                              <p:pRg st="6" end="6"/>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7">
                                            <p:txEl>
                                              <p:pRg st="7" end="7"/>
                                            </p:txEl>
                                          </p:spTgt>
                                        </p:tgtEl>
                                        <p:attrNameLst>
                                          <p:attrName>style.visibility</p:attrName>
                                        </p:attrNameLst>
                                      </p:cBhvr>
                                      <p:to>
                                        <p:strVal val="visible"/>
                                      </p:to>
                                    </p:set>
                                    <p:animEffect transition="in" filter="fade">
                                      <p:cBhvr>
                                        <p:cTn id="37" dur="500"/>
                                        <p:tgtEl>
                                          <p:spTgt spid="7">
                                            <p:txEl>
                                              <p:pRg st="7" end="7"/>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7">
                                            <p:txEl>
                                              <p:pRg st="8" end="8"/>
                                            </p:txEl>
                                          </p:spTgt>
                                        </p:tgtEl>
                                        <p:attrNameLst>
                                          <p:attrName>style.visibility</p:attrName>
                                        </p:attrNameLst>
                                      </p:cBhvr>
                                      <p:to>
                                        <p:strVal val="visible"/>
                                      </p:to>
                                    </p:set>
                                    <p:animEffect transition="in" filter="fade">
                                      <p:cBhvr>
                                        <p:cTn id="42" dur="500"/>
                                        <p:tgtEl>
                                          <p:spTgt spid="7">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E69B44-AE8D-73D8-2B5B-5C3EBF7CD8A4}"/>
            </a:ext>
          </a:extLst>
        </p:cNvPr>
        <p:cNvGrpSpPr/>
        <p:nvPr/>
      </p:nvGrpSpPr>
      <p:grpSpPr>
        <a:xfrm>
          <a:off x="0" y="0"/>
          <a:ext cx="0" cy="0"/>
          <a:chOff x="0" y="0"/>
          <a:chExt cx="0" cy="0"/>
        </a:xfrm>
      </p:grpSpPr>
      <p:sp>
        <p:nvSpPr>
          <p:cNvPr id="4" name="TextBox 1">
            <a:extLst>
              <a:ext uri="{FF2B5EF4-FFF2-40B4-BE49-F238E27FC236}">
                <a16:creationId xmlns:a16="http://schemas.microsoft.com/office/drawing/2014/main" id="{6C854747-2B60-7358-98DE-E48C2B35311E}"/>
              </a:ext>
            </a:extLst>
          </p:cNvPr>
          <p:cNvSpPr txBox="1"/>
          <p:nvPr/>
        </p:nvSpPr>
        <p:spPr>
          <a:xfrm>
            <a:off x="2139391" y="156519"/>
            <a:ext cx="8273236" cy="646331"/>
          </a:xfrm>
          <a:prstGeom prst="rect">
            <a:avLst/>
          </a:prstGeom>
          <a:noFill/>
        </p:spPr>
        <p:txBody>
          <a:bodyPr wrap="square" rtlCol="0">
            <a:spAutoFit/>
          </a:bodyPr>
          <a:lstStyle/>
          <a:p>
            <a:r>
              <a:rPr lang="fr-FR" sz="3600"/>
              <a:t>IPMX : vidéo compressée … ou pas</a:t>
            </a:r>
          </a:p>
        </p:txBody>
      </p:sp>
      <p:sp>
        <p:nvSpPr>
          <p:cNvPr id="2" name="Rectangle : coins arrondis 1">
            <a:extLst>
              <a:ext uri="{FF2B5EF4-FFF2-40B4-BE49-F238E27FC236}">
                <a16:creationId xmlns:a16="http://schemas.microsoft.com/office/drawing/2014/main" id="{740DA86C-C23F-0E1A-ED0F-1851D1E3ACC1}"/>
              </a:ext>
            </a:extLst>
          </p:cNvPr>
          <p:cNvSpPr/>
          <p:nvPr/>
        </p:nvSpPr>
        <p:spPr bwMode="auto">
          <a:xfrm>
            <a:off x="2421875" y="1516072"/>
            <a:ext cx="1827544" cy="587041"/>
          </a:xfrm>
          <a:prstGeom prst="roundRect">
            <a:avLst/>
          </a:prstGeom>
          <a:solidFill>
            <a:srgbClr val="BFFFBF"/>
          </a:solidFill>
          <a:ln w="9525" cap="flat" cmpd="sng" algn="ctr">
            <a:solidFill>
              <a:schemeClr val="tx1">
                <a:alpha val="94000"/>
              </a:schemeClr>
            </a:solidFill>
            <a:prstDash val="solid"/>
            <a:round/>
            <a:headEnd type="none" w="med" len="med"/>
            <a:tailEnd type="none" w="med" len="med"/>
          </a:ln>
          <a:effectLst/>
        </p:spPr>
        <p:txBody>
          <a:bodyPr vert="horz" wrap="square" lIns="0" tIns="36000" rIns="0" bIns="0" numCol="1" rtlCol="0" anchor="ctr" anchorCtr="0" compatLnSpc="1">
            <a:prstTxWarp prst="textNoShape">
              <a:avLst/>
            </a:prstTxWarp>
          </a:bodyPr>
          <a:lstStyle/>
          <a:p>
            <a:pPr marL="0" marR="0" indent="0" algn="ctr" defTabSz="895350" rtl="0" eaLnBrk="1" fontAlgn="base" latinLnBrk="0" hangingPunct="1">
              <a:lnSpc>
                <a:spcPct val="100000"/>
              </a:lnSpc>
              <a:spcBef>
                <a:spcPct val="0"/>
              </a:spcBef>
              <a:spcAft>
                <a:spcPct val="0"/>
              </a:spcAft>
              <a:buClrTx/>
              <a:buSzTx/>
              <a:buFontTx/>
              <a:buNone/>
              <a:tabLst/>
            </a:pPr>
            <a:r>
              <a:rPr kumimoji="0" lang="fr-FR" b="0" u="none" strike="noStrike" cap="none" normalizeH="0" baseline="0">
                <a:ln>
                  <a:noFill/>
                </a:ln>
                <a:solidFill>
                  <a:schemeClr val="tx1"/>
                </a:solidFill>
                <a:effectLst/>
                <a:latin typeface="Arial" charset="0"/>
              </a:rPr>
              <a:t>IPMX Sender</a:t>
            </a:r>
          </a:p>
        </p:txBody>
      </p:sp>
      <p:sp>
        <p:nvSpPr>
          <p:cNvPr id="3" name="Rectangle : coins arrondis 2">
            <a:extLst>
              <a:ext uri="{FF2B5EF4-FFF2-40B4-BE49-F238E27FC236}">
                <a16:creationId xmlns:a16="http://schemas.microsoft.com/office/drawing/2014/main" id="{2F4A6F16-1F98-84BF-7316-4F0A90286141}"/>
              </a:ext>
            </a:extLst>
          </p:cNvPr>
          <p:cNvSpPr/>
          <p:nvPr/>
        </p:nvSpPr>
        <p:spPr bwMode="auto">
          <a:xfrm>
            <a:off x="7924771" y="1475778"/>
            <a:ext cx="1827544" cy="587041"/>
          </a:xfrm>
          <a:prstGeom prst="roundRect">
            <a:avLst/>
          </a:prstGeom>
          <a:solidFill>
            <a:srgbClr val="FFBFBF"/>
          </a:solidFill>
          <a:ln w="9525" cap="flat" cmpd="sng" algn="ctr">
            <a:solidFill>
              <a:schemeClr val="tx1">
                <a:alpha val="94000"/>
              </a:schemeClr>
            </a:solidFill>
            <a:prstDash val="solid"/>
            <a:round/>
            <a:headEnd type="none" w="med" len="med"/>
            <a:tailEnd type="none" w="med" len="med"/>
          </a:ln>
          <a:effectLst/>
        </p:spPr>
        <p:txBody>
          <a:bodyPr vert="horz" wrap="square" lIns="0" tIns="36000" rIns="0" bIns="0" numCol="1" rtlCol="0" anchor="ctr" anchorCtr="0" compatLnSpc="1">
            <a:prstTxWarp prst="textNoShape">
              <a:avLst/>
            </a:prstTxWarp>
          </a:bodyPr>
          <a:lstStyle/>
          <a:p>
            <a:pPr marL="0" marR="0" indent="0" algn="ctr" defTabSz="895350" rtl="0" eaLnBrk="1" fontAlgn="base" latinLnBrk="0" hangingPunct="1">
              <a:lnSpc>
                <a:spcPct val="100000"/>
              </a:lnSpc>
              <a:spcBef>
                <a:spcPct val="0"/>
              </a:spcBef>
              <a:spcAft>
                <a:spcPct val="0"/>
              </a:spcAft>
              <a:buClrTx/>
              <a:buSzTx/>
              <a:buFontTx/>
              <a:buNone/>
              <a:tabLst/>
            </a:pPr>
            <a:r>
              <a:rPr kumimoji="0" lang="fr-FR" b="0" u="none" strike="noStrike" cap="none" normalizeH="0" baseline="0">
                <a:ln>
                  <a:noFill/>
                </a:ln>
                <a:solidFill>
                  <a:schemeClr val="tx1"/>
                </a:solidFill>
                <a:effectLst/>
                <a:latin typeface="Arial" charset="0"/>
              </a:rPr>
              <a:t>IPMX </a:t>
            </a:r>
            <a:r>
              <a:rPr kumimoji="0" lang="fr-FR" b="0" u="none" strike="noStrike" cap="none" normalizeH="0" baseline="0" err="1">
                <a:ln>
                  <a:noFill/>
                </a:ln>
                <a:solidFill>
                  <a:schemeClr val="tx1"/>
                </a:solidFill>
                <a:effectLst/>
                <a:latin typeface="Arial" charset="0"/>
              </a:rPr>
              <a:t>Receiver</a:t>
            </a:r>
            <a:endParaRPr kumimoji="0" lang="fr-FR" b="0" u="none" strike="noStrike" cap="none" normalizeH="0" baseline="0">
              <a:ln>
                <a:noFill/>
              </a:ln>
              <a:solidFill>
                <a:schemeClr val="tx1"/>
              </a:solidFill>
              <a:effectLst/>
              <a:latin typeface="Arial" charset="0"/>
            </a:endParaRPr>
          </a:p>
        </p:txBody>
      </p:sp>
      <p:cxnSp>
        <p:nvCxnSpPr>
          <p:cNvPr id="5" name="Connecteur droit avec flèche 4">
            <a:extLst>
              <a:ext uri="{FF2B5EF4-FFF2-40B4-BE49-F238E27FC236}">
                <a16:creationId xmlns:a16="http://schemas.microsoft.com/office/drawing/2014/main" id="{CA22DE8F-D775-2837-922C-6681698B5E04}"/>
              </a:ext>
            </a:extLst>
          </p:cNvPr>
          <p:cNvCxnSpPr>
            <a:cxnSpLocks/>
          </p:cNvCxnSpPr>
          <p:nvPr/>
        </p:nvCxnSpPr>
        <p:spPr bwMode="auto">
          <a:xfrm flipV="1">
            <a:off x="4259309" y="1809592"/>
            <a:ext cx="3665462" cy="11122"/>
          </a:xfrm>
          <a:prstGeom prst="straightConnector1">
            <a:avLst/>
          </a:prstGeom>
          <a:solidFill>
            <a:schemeClr val="accent1"/>
          </a:solidFill>
          <a:ln w="34925" cap="flat" cmpd="sng" algn="ctr">
            <a:solidFill>
              <a:schemeClr val="tx2">
                <a:lumMod val="90000"/>
                <a:lumOff val="10000"/>
              </a:schemeClr>
            </a:solidFill>
            <a:prstDash val="solid"/>
            <a:round/>
            <a:headEnd type="none" w="med" len="med"/>
            <a:tailEnd type="triangle"/>
          </a:ln>
          <a:effectLst/>
        </p:spPr>
      </p:cxnSp>
      <p:sp>
        <p:nvSpPr>
          <p:cNvPr id="6" name="ZoneTexte 5">
            <a:extLst>
              <a:ext uri="{FF2B5EF4-FFF2-40B4-BE49-F238E27FC236}">
                <a16:creationId xmlns:a16="http://schemas.microsoft.com/office/drawing/2014/main" id="{31BD55E2-B347-A451-2695-E3789192A0FD}"/>
              </a:ext>
            </a:extLst>
          </p:cNvPr>
          <p:cNvSpPr txBox="1"/>
          <p:nvPr/>
        </p:nvSpPr>
        <p:spPr>
          <a:xfrm>
            <a:off x="7924771" y="2197865"/>
            <a:ext cx="1827544" cy="892552"/>
          </a:xfrm>
          <a:prstGeom prst="rect">
            <a:avLst/>
          </a:prstGeom>
          <a:noFill/>
        </p:spPr>
        <p:txBody>
          <a:bodyPr wrap="square" rtlCol="0">
            <a:spAutoFit/>
          </a:bodyPr>
          <a:lstStyle/>
          <a:p>
            <a:pPr algn="ctr"/>
            <a:r>
              <a:rPr lang="fr-FR" sz="1400" err="1"/>
              <a:t>YCrCb</a:t>
            </a:r>
            <a:r>
              <a:rPr lang="fr-FR" sz="1400"/>
              <a:t> 4:2:2 10 bits</a:t>
            </a:r>
          </a:p>
          <a:p>
            <a:pPr algn="ctr"/>
            <a:r>
              <a:rPr lang="fr-FR" sz="2400" b="1">
                <a:solidFill>
                  <a:srgbClr val="FF0000"/>
                </a:solidFill>
              </a:rPr>
              <a:t>et</a:t>
            </a:r>
          </a:p>
          <a:p>
            <a:pPr algn="ctr"/>
            <a:r>
              <a:rPr lang="fr-FR" sz="1400"/>
              <a:t>RGB 4:4:4 8 bits</a:t>
            </a:r>
          </a:p>
        </p:txBody>
      </p:sp>
      <p:sp>
        <p:nvSpPr>
          <p:cNvPr id="7" name="ZoneTexte 6">
            <a:extLst>
              <a:ext uri="{FF2B5EF4-FFF2-40B4-BE49-F238E27FC236}">
                <a16:creationId xmlns:a16="http://schemas.microsoft.com/office/drawing/2014/main" id="{24E2CF6C-D360-A28B-EA67-3C4E2022EB99}"/>
              </a:ext>
            </a:extLst>
          </p:cNvPr>
          <p:cNvSpPr txBox="1"/>
          <p:nvPr/>
        </p:nvSpPr>
        <p:spPr>
          <a:xfrm>
            <a:off x="2421875" y="2197865"/>
            <a:ext cx="1827544" cy="892552"/>
          </a:xfrm>
          <a:prstGeom prst="rect">
            <a:avLst/>
          </a:prstGeom>
          <a:noFill/>
        </p:spPr>
        <p:txBody>
          <a:bodyPr wrap="square" rtlCol="0">
            <a:spAutoFit/>
          </a:bodyPr>
          <a:lstStyle/>
          <a:p>
            <a:pPr algn="ctr"/>
            <a:r>
              <a:rPr lang="fr-FR" sz="1400" err="1"/>
              <a:t>YCrCb</a:t>
            </a:r>
            <a:r>
              <a:rPr lang="fr-FR" sz="1400"/>
              <a:t> 4:2:2 10 bits</a:t>
            </a:r>
          </a:p>
          <a:p>
            <a:pPr algn="ctr"/>
            <a:r>
              <a:rPr lang="fr-FR" sz="2400" b="1">
                <a:solidFill>
                  <a:srgbClr val="0000FF"/>
                </a:solidFill>
              </a:rPr>
              <a:t>ou</a:t>
            </a:r>
          </a:p>
          <a:p>
            <a:pPr algn="ctr"/>
            <a:r>
              <a:rPr lang="fr-FR" sz="1400"/>
              <a:t>RGB 4:4:4 8 bits</a:t>
            </a:r>
          </a:p>
        </p:txBody>
      </p:sp>
      <p:pic>
        <p:nvPicPr>
          <p:cNvPr id="8" name="Image 7">
            <a:extLst>
              <a:ext uri="{FF2B5EF4-FFF2-40B4-BE49-F238E27FC236}">
                <a16:creationId xmlns:a16="http://schemas.microsoft.com/office/drawing/2014/main" id="{2BF8F6AD-756E-94E9-D066-BF7550D579C2}"/>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1756433" y="4131986"/>
            <a:ext cx="1476689" cy="1866536"/>
          </a:xfrm>
          <a:prstGeom prst="rect">
            <a:avLst/>
          </a:prstGeom>
        </p:spPr>
      </p:pic>
      <p:pic>
        <p:nvPicPr>
          <p:cNvPr id="9" name="Picture 2">
            <a:extLst>
              <a:ext uri="{FF2B5EF4-FFF2-40B4-BE49-F238E27FC236}">
                <a16:creationId xmlns:a16="http://schemas.microsoft.com/office/drawing/2014/main" id="{D54BCE37-E57B-7979-6A24-CABAEDE9593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958878" y="4131986"/>
            <a:ext cx="1941082" cy="1446988"/>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4">
            <a:extLst>
              <a:ext uri="{FF2B5EF4-FFF2-40B4-BE49-F238E27FC236}">
                <a16:creationId xmlns:a16="http://schemas.microsoft.com/office/drawing/2014/main" id="{444DB75D-64C1-FF39-851A-6F1BACE9A50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p:blipFill>
        <p:spPr bwMode="auto">
          <a:xfrm>
            <a:off x="5068141" y="3985963"/>
            <a:ext cx="2055717" cy="2055717"/>
          </a:xfrm>
          <a:prstGeom prst="rect">
            <a:avLst/>
          </a:prstGeom>
          <a:noFill/>
          <a:extLst>
            <a:ext uri="{909E8E84-426E-40DD-AFC4-6F175D3DCCD1}">
              <a14:hiddenFill xmlns:a14="http://schemas.microsoft.com/office/drawing/2010/main">
                <a:solidFill>
                  <a:srgbClr val="FFFFFF"/>
                </a:solidFill>
              </a14:hiddenFill>
            </a:ext>
          </a:extLst>
        </p:spPr>
      </p:pic>
      <p:sp>
        <p:nvSpPr>
          <p:cNvPr id="11" name="ZoneTexte 10">
            <a:extLst>
              <a:ext uri="{FF2B5EF4-FFF2-40B4-BE49-F238E27FC236}">
                <a16:creationId xmlns:a16="http://schemas.microsoft.com/office/drawing/2014/main" id="{D202E534-301D-2FEF-634D-D47F9EB76A50}"/>
              </a:ext>
            </a:extLst>
          </p:cNvPr>
          <p:cNvSpPr txBox="1"/>
          <p:nvPr/>
        </p:nvSpPr>
        <p:spPr>
          <a:xfrm>
            <a:off x="175260" y="2255044"/>
            <a:ext cx="1280160" cy="369332"/>
          </a:xfrm>
          <a:prstGeom prst="rect">
            <a:avLst/>
          </a:prstGeom>
          <a:noFill/>
        </p:spPr>
        <p:txBody>
          <a:bodyPr wrap="square" rtlCol="0">
            <a:spAutoFit/>
          </a:bodyPr>
          <a:lstStyle/>
          <a:p>
            <a:r>
              <a:rPr lang="fr-FR" b="1"/>
              <a:t>TR-10-2</a:t>
            </a:r>
          </a:p>
        </p:txBody>
      </p:sp>
      <p:sp>
        <p:nvSpPr>
          <p:cNvPr id="12" name="ZoneTexte 11">
            <a:extLst>
              <a:ext uri="{FF2B5EF4-FFF2-40B4-BE49-F238E27FC236}">
                <a16:creationId xmlns:a16="http://schemas.microsoft.com/office/drawing/2014/main" id="{8BB59B5A-2C34-5F85-C4F0-45623415E2DB}"/>
              </a:ext>
            </a:extLst>
          </p:cNvPr>
          <p:cNvSpPr txBox="1"/>
          <p:nvPr/>
        </p:nvSpPr>
        <p:spPr>
          <a:xfrm>
            <a:off x="175260" y="4367491"/>
            <a:ext cx="1280160" cy="646331"/>
          </a:xfrm>
          <a:prstGeom prst="rect">
            <a:avLst/>
          </a:prstGeom>
          <a:noFill/>
        </p:spPr>
        <p:txBody>
          <a:bodyPr wrap="square" rtlCol="0">
            <a:spAutoFit/>
          </a:bodyPr>
          <a:lstStyle/>
          <a:p>
            <a:r>
              <a:rPr lang="fr-FR" b="1"/>
              <a:t>TR-10-11</a:t>
            </a:r>
          </a:p>
          <a:p>
            <a:r>
              <a:rPr lang="fr-FR" b="1"/>
              <a:t>TR-10-7</a:t>
            </a:r>
          </a:p>
        </p:txBody>
      </p:sp>
    </p:spTree>
    <p:extLst>
      <p:ext uri="{BB962C8B-B14F-4D97-AF65-F5344CB8AC3E}">
        <p14:creationId xmlns:p14="http://schemas.microsoft.com/office/powerpoint/2010/main" val="34844392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fade">
                                      <p:cBhvr>
                                        <p:cTn id="11" dur="500"/>
                                        <p:tgtEl>
                                          <p:spTgt spid="8"/>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fade">
                                      <p:cBhvr>
                                        <p:cTn id="15" dur="500"/>
                                        <p:tgtEl>
                                          <p:spTgt spid="10"/>
                                        </p:tgtEl>
                                      </p:cBhvr>
                                    </p:animEffect>
                                  </p:childTnLst>
                                </p:cTn>
                              </p:par>
                            </p:childTnLst>
                          </p:cTn>
                        </p:par>
                        <p:par>
                          <p:cTn id="16" fill="hold">
                            <p:stCondLst>
                              <p:cond delay="1500"/>
                            </p:stCondLst>
                            <p:childTnLst>
                              <p:par>
                                <p:cTn id="17" presetID="10" presetClass="entr" presetSubtype="0" fill="hold" nodeType="after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fade">
                                      <p:cBhvr>
                                        <p:cTn id="19"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A1D73C-AC9D-EBE7-6B22-57A2EADD1FE2}"/>
            </a:ext>
          </a:extLst>
        </p:cNvPr>
        <p:cNvGrpSpPr/>
        <p:nvPr/>
      </p:nvGrpSpPr>
      <p:grpSpPr>
        <a:xfrm>
          <a:off x="0" y="0"/>
          <a:ext cx="0" cy="0"/>
          <a:chOff x="0" y="0"/>
          <a:chExt cx="0" cy="0"/>
        </a:xfrm>
      </p:grpSpPr>
      <p:sp>
        <p:nvSpPr>
          <p:cNvPr id="4" name="TextBox 1">
            <a:extLst>
              <a:ext uri="{FF2B5EF4-FFF2-40B4-BE49-F238E27FC236}">
                <a16:creationId xmlns:a16="http://schemas.microsoft.com/office/drawing/2014/main" id="{4450530C-6959-55E0-1326-71B923A8E84F}"/>
              </a:ext>
            </a:extLst>
          </p:cNvPr>
          <p:cNvSpPr txBox="1"/>
          <p:nvPr/>
        </p:nvSpPr>
        <p:spPr>
          <a:xfrm>
            <a:off x="2139391" y="156519"/>
            <a:ext cx="8273236" cy="646331"/>
          </a:xfrm>
          <a:prstGeom prst="rect">
            <a:avLst/>
          </a:prstGeom>
          <a:noFill/>
        </p:spPr>
        <p:txBody>
          <a:bodyPr wrap="square" rtlCol="0">
            <a:spAutoFit/>
          </a:bodyPr>
          <a:lstStyle/>
          <a:p>
            <a:r>
              <a:rPr lang="fr-FR" sz="3600"/>
              <a:t>IPMX : Profiles</a:t>
            </a:r>
          </a:p>
        </p:txBody>
      </p:sp>
      <p:sp>
        <p:nvSpPr>
          <p:cNvPr id="32" name="ZoneTexte 31">
            <a:extLst>
              <a:ext uri="{FF2B5EF4-FFF2-40B4-BE49-F238E27FC236}">
                <a16:creationId xmlns:a16="http://schemas.microsoft.com/office/drawing/2014/main" id="{CCBA415A-9CA1-801F-3FF7-B504131C0AD2}"/>
              </a:ext>
            </a:extLst>
          </p:cNvPr>
          <p:cNvSpPr txBox="1"/>
          <p:nvPr/>
        </p:nvSpPr>
        <p:spPr>
          <a:xfrm>
            <a:off x="1598775" y="6621761"/>
            <a:ext cx="6221528" cy="261610"/>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fr-FR" sz="1100" b="0" i="0" u="none" strike="noStrike" kern="0" cap="none" spc="0" normalizeH="0" baseline="0" noProof="0">
                <a:ln>
                  <a:noFill/>
                </a:ln>
                <a:solidFill>
                  <a:srgbClr val="000000"/>
                </a:solidFill>
                <a:effectLst/>
                <a:uLnTx/>
                <a:uFillTx/>
              </a:rPr>
              <a:t>Source : AIMS</a:t>
            </a:r>
          </a:p>
        </p:txBody>
      </p:sp>
      <p:pic>
        <p:nvPicPr>
          <p:cNvPr id="3" name="Image 2">
            <a:extLst>
              <a:ext uri="{FF2B5EF4-FFF2-40B4-BE49-F238E27FC236}">
                <a16:creationId xmlns:a16="http://schemas.microsoft.com/office/drawing/2014/main" id="{31835A00-8365-77B5-38E9-01475890AF51}"/>
              </a:ext>
            </a:extLst>
          </p:cNvPr>
          <p:cNvPicPr>
            <a:picLocks noChangeAspect="1"/>
          </p:cNvPicPr>
          <p:nvPr/>
        </p:nvPicPr>
        <p:blipFill>
          <a:blip r:embed="rId3"/>
          <a:srcRect/>
          <a:stretch/>
        </p:blipFill>
        <p:spPr>
          <a:xfrm>
            <a:off x="2114510" y="1395046"/>
            <a:ext cx="8298117" cy="5175630"/>
          </a:xfrm>
          <a:prstGeom prst="rect">
            <a:avLst/>
          </a:prstGeom>
        </p:spPr>
      </p:pic>
    </p:spTree>
    <p:extLst>
      <p:ext uri="{BB962C8B-B14F-4D97-AF65-F5344CB8AC3E}">
        <p14:creationId xmlns:p14="http://schemas.microsoft.com/office/powerpoint/2010/main" val="21148583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8143A4-2DC5-F8DB-76C2-063ED86ECDE7}"/>
            </a:ext>
          </a:extLst>
        </p:cNvPr>
        <p:cNvGrpSpPr/>
        <p:nvPr/>
      </p:nvGrpSpPr>
      <p:grpSpPr>
        <a:xfrm>
          <a:off x="0" y="0"/>
          <a:ext cx="0" cy="0"/>
          <a:chOff x="0" y="0"/>
          <a:chExt cx="0" cy="0"/>
        </a:xfrm>
      </p:grpSpPr>
      <p:sp>
        <p:nvSpPr>
          <p:cNvPr id="4" name="TextBox 1">
            <a:extLst>
              <a:ext uri="{FF2B5EF4-FFF2-40B4-BE49-F238E27FC236}">
                <a16:creationId xmlns:a16="http://schemas.microsoft.com/office/drawing/2014/main" id="{724F703D-047A-3FEF-F44C-BA8204F9FB9F}"/>
              </a:ext>
            </a:extLst>
          </p:cNvPr>
          <p:cNvSpPr txBox="1"/>
          <p:nvPr/>
        </p:nvSpPr>
        <p:spPr>
          <a:xfrm>
            <a:off x="2139391" y="156519"/>
            <a:ext cx="8273236" cy="646331"/>
          </a:xfrm>
          <a:prstGeom prst="rect">
            <a:avLst/>
          </a:prstGeom>
          <a:noFill/>
        </p:spPr>
        <p:txBody>
          <a:bodyPr wrap="square" rtlCol="0">
            <a:spAutoFit/>
          </a:bodyPr>
          <a:lstStyle/>
          <a:p>
            <a:r>
              <a:rPr lang="fr-FR" sz="3600"/>
              <a:t>IPMX TR10-8 : AMWA NMOS</a:t>
            </a:r>
          </a:p>
        </p:txBody>
      </p:sp>
      <p:pic>
        <p:nvPicPr>
          <p:cNvPr id="2" name="Image 1">
            <a:extLst>
              <a:ext uri="{FF2B5EF4-FFF2-40B4-BE49-F238E27FC236}">
                <a16:creationId xmlns:a16="http://schemas.microsoft.com/office/drawing/2014/main" id="{4B89FB4D-1AB9-013C-0910-39FE1BCE2883}"/>
              </a:ext>
            </a:extLst>
          </p:cNvPr>
          <p:cNvPicPr>
            <a:picLocks noChangeAspect="1"/>
          </p:cNvPicPr>
          <p:nvPr/>
        </p:nvPicPr>
        <p:blipFill>
          <a:blip r:embed="rId3"/>
          <a:stretch>
            <a:fillRect/>
          </a:stretch>
        </p:blipFill>
        <p:spPr>
          <a:xfrm>
            <a:off x="4495800" y="1397878"/>
            <a:ext cx="3164371" cy="1035955"/>
          </a:xfrm>
          <a:prstGeom prst="rect">
            <a:avLst/>
          </a:prstGeom>
        </p:spPr>
      </p:pic>
      <p:pic>
        <p:nvPicPr>
          <p:cNvPr id="3" name="Image 2">
            <a:extLst>
              <a:ext uri="{FF2B5EF4-FFF2-40B4-BE49-F238E27FC236}">
                <a16:creationId xmlns:a16="http://schemas.microsoft.com/office/drawing/2014/main" id="{BBC39217-DA4D-8853-BB6A-B47435FD06B4}"/>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4521085" y="2495690"/>
            <a:ext cx="2902180" cy="1066800"/>
          </a:xfrm>
          <a:prstGeom prst="rect">
            <a:avLst/>
          </a:prstGeom>
        </p:spPr>
      </p:pic>
      <p:sp>
        <p:nvSpPr>
          <p:cNvPr id="5" name="ZoneTexte 4">
            <a:extLst>
              <a:ext uri="{FF2B5EF4-FFF2-40B4-BE49-F238E27FC236}">
                <a16:creationId xmlns:a16="http://schemas.microsoft.com/office/drawing/2014/main" id="{57FDB41E-30BB-7AA7-87CB-79AC39C6A722}"/>
              </a:ext>
            </a:extLst>
          </p:cNvPr>
          <p:cNvSpPr txBox="1"/>
          <p:nvPr/>
        </p:nvSpPr>
        <p:spPr>
          <a:xfrm>
            <a:off x="843280" y="4003040"/>
            <a:ext cx="10628065" cy="2031325"/>
          </a:xfrm>
          <a:prstGeom prst="rect">
            <a:avLst/>
          </a:prstGeom>
          <a:noFill/>
        </p:spPr>
        <p:txBody>
          <a:bodyPr wrap="square" rtlCol="0">
            <a:spAutoFit/>
          </a:bodyPr>
          <a:lstStyle/>
          <a:p>
            <a:pPr marL="285750" indent="-285750">
              <a:buFont typeface="Arial" panose="020B0604020202020204" pitchFamily="34" charset="0"/>
              <a:buChar char="•"/>
            </a:pPr>
            <a:r>
              <a:rPr lang="fr-FR" b="1"/>
              <a:t>NMOS est obligatoire : </a:t>
            </a:r>
            <a:r>
              <a:rPr lang="fr-FR"/>
              <a:t>IS-04 et IS-05 [</a:t>
            </a:r>
            <a:r>
              <a:rPr lang="fr-FR" i="1"/>
              <a:t>IS-11 dans le futur]</a:t>
            </a:r>
            <a:endParaRPr lang="fr-FR"/>
          </a:p>
          <a:p>
            <a:pPr marL="742950" lvl="1" indent="-285750">
              <a:buFont typeface="Arial" panose="020B0604020202020204" pitchFamily="34" charset="0"/>
              <a:buChar char="•"/>
            </a:pPr>
            <a:r>
              <a:rPr lang="fr-FR"/>
              <a:t>IS-11 va ajouter la notion de négociations pour ajuster  les capacités d’un </a:t>
            </a:r>
            <a:r>
              <a:rPr lang="fr-FR" err="1"/>
              <a:t>sender</a:t>
            </a:r>
            <a:r>
              <a:rPr lang="fr-FR"/>
              <a:t> et d’un </a:t>
            </a:r>
            <a:r>
              <a:rPr lang="fr-FR" err="1"/>
              <a:t>receiver</a:t>
            </a:r>
            <a:r>
              <a:rPr lang="fr-FR"/>
              <a:t>, ce qui n’est pas habituel en Broadcast … (« EDID management »)</a:t>
            </a:r>
            <a:br>
              <a:rPr lang="fr-FR"/>
            </a:br>
            <a:endParaRPr lang="fr-FR"/>
          </a:p>
          <a:p>
            <a:pPr marL="285750" indent="-285750">
              <a:buFont typeface="Arial" panose="020B0604020202020204" pitchFamily="34" charset="0"/>
              <a:buChar char="•"/>
            </a:pPr>
            <a:r>
              <a:rPr lang="fr-FR"/>
              <a:t>IS-08 est obligatoire pour un </a:t>
            </a:r>
            <a:r>
              <a:rPr lang="fr-FR" err="1"/>
              <a:t>sender</a:t>
            </a:r>
            <a:r>
              <a:rPr lang="fr-FR"/>
              <a:t> ou </a:t>
            </a:r>
            <a:r>
              <a:rPr lang="fr-FR" err="1"/>
              <a:t>receiver</a:t>
            </a:r>
            <a:r>
              <a:rPr lang="fr-FR"/>
              <a:t> audio qui a des fonctionnalités d’audio mapping.</a:t>
            </a:r>
            <a:br>
              <a:rPr lang="fr-FR"/>
            </a:br>
            <a:endParaRPr lang="fr-FR"/>
          </a:p>
          <a:p>
            <a:pPr marL="285750" indent="-285750">
              <a:buFont typeface="Arial" panose="020B0604020202020204" pitchFamily="34" charset="0"/>
              <a:buChar char="•"/>
            </a:pPr>
            <a:r>
              <a:rPr lang="fr-FR"/>
              <a:t>Accès au paramétrage du « Link Offset » obligatoire côté récepteur via IS-05</a:t>
            </a:r>
          </a:p>
        </p:txBody>
      </p:sp>
    </p:spTree>
    <p:extLst>
      <p:ext uri="{BB962C8B-B14F-4D97-AF65-F5344CB8AC3E}">
        <p14:creationId xmlns:p14="http://schemas.microsoft.com/office/powerpoint/2010/main" val="27002151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30C8F2-E8CD-69A4-EA1F-5ACA1F2425B0}"/>
            </a:ext>
          </a:extLst>
        </p:cNvPr>
        <p:cNvGrpSpPr/>
        <p:nvPr/>
      </p:nvGrpSpPr>
      <p:grpSpPr>
        <a:xfrm>
          <a:off x="0" y="0"/>
          <a:ext cx="0" cy="0"/>
          <a:chOff x="0" y="0"/>
          <a:chExt cx="0" cy="0"/>
        </a:xfrm>
      </p:grpSpPr>
      <p:sp>
        <p:nvSpPr>
          <p:cNvPr id="4" name="TextBox 1">
            <a:extLst>
              <a:ext uri="{FF2B5EF4-FFF2-40B4-BE49-F238E27FC236}">
                <a16:creationId xmlns:a16="http://schemas.microsoft.com/office/drawing/2014/main" id="{E2C39B3A-6D2F-C6CA-A227-35B1103E6054}"/>
              </a:ext>
            </a:extLst>
          </p:cNvPr>
          <p:cNvSpPr txBox="1"/>
          <p:nvPr/>
        </p:nvSpPr>
        <p:spPr>
          <a:xfrm>
            <a:off x="2139391" y="156519"/>
            <a:ext cx="8273236" cy="646331"/>
          </a:xfrm>
          <a:prstGeom prst="rect">
            <a:avLst/>
          </a:prstGeom>
          <a:noFill/>
        </p:spPr>
        <p:txBody>
          <a:bodyPr wrap="square" rtlCol="0">
            <a:spAutoFit/>
          </a:bodyPr>
          <a:lstStyle/>
          <a:p>
            <a:r>
              <a:rPr lang="fr-FR" sz="3600"/>
              <a:t>IPMX : Plug &amp; Play</a:t>
            </a:r>
          </a:p>
        </p:txBody>
      </p:sp>
      <p:sp>
        <p:nvSpPr>
          <p:cNvPr id="2" name="ZoneTexte 1">
            <a:extLst>
              <a:ext uri="{FF2B5EF4-FFF2-40B4-BE49-F238E27FC236}">
                <a16:creationId xmlns:a16="http://schemas.microsoft.com/office/drawing/2014/main" id="{B0A9D879-EA89-E1A2-3AE6-B710CEF6F3E7}"/>
              </a:ext>
            </a:extLst>
          </p:cNvPr>
          <p:cNvSpPr txBox="1"/>
          <p:nvPr/>
        </p:nvSpPr>
        <p:spPr>
          <a:xfrm>
            <a:off x="833119" y="1543761"/>
            <a:ext cx="10638226" cy="3380413"/>
          </a:xfrm>
          <a:prstGeom prst="rect">
            <a:avLst/>
          </a:prstGeom>
          <a:noFill/>
        </p:spPr>
        <p:txBody>
          <a:bodyPr wrap="square">
            <a:spAutoFit/>
          </a:bodyPr>
          <a:lstStyle/>
          <a:p>
            <a:pPr marL="285750" indent="-285750">
              <a:lnSpc>
                <a:spcPct val="150000"/>
              </a:lnSpc>
              <a:buFont typeface="Arial" panose="020B0604020202020204" pitchFamily="34" charset="0"/>
              <a:buChar char="•"/>
            </a:pPr>
            <a:r>
              <a:rPr lang="fr-FR"/>
              <a:t>Support de DHCP obligatoire</a:t>
            </a:r>
          </a:p>
          <a:p>
            <a:pPr marL="285750" indent="-285750">
              <a:lnSpc>
                <a:spcPct val="150000"/>
              </a:lnSpc>
              <a:buFont typeface="Arial" panose="020B0604020202020204" pitchFamily="34" charset="0"/>
              <a:buChar char="•"/>
            </a:pPr>
            <a:r>
              <a:rPr lang="fr-FR"/>
              <a:t>Support de unicast DNS et </a:t>
            </a:r>
            <a:r>
              <a:rPr lang="fr-FR" err="1"/>
              <a:t>mDNS</a:t>
            </a:r>
            <a:r>
              <a:rPr lang="fr-FR"/>
              <a:t> obligatoire </a:t>
            </a:r>
          </a:p>
          <a:p>
            <a:pPr marL="285750" indent="-285750">
              <a:lnSpc>
                <a:spcPct val="150000"/>
              </a:lnSpc>
              <a:buFont typeface="Arial" panose="020B0604020202020204" pitchFamily="34" charset="0"/>
              <a:buChar char="•"/>
            </a:pPr>
            <a:r>
              <a:rPr lang="fr-FR"/>
              <a:t>Possibilité d’assigner les adresses multicast automatiquement</a:t>
            </a:r>
          </a:p>
          <a:p>
            <a:pPr marL="742950" lvl="1" indent="-285750">
              <a:buFont typeface="Arial" panose="020B0604020202020204" pitchFamily="34" charset="0"/>
              <a:buChar char="•"/>
            </a:pPr>
            <a:r>
              <a:rPr lang="fr-FR"/>
              <a:t>Par exemple « </a:t>
            </a:r>
            <a:r>
              <a:rPr lang="fr-FR" err="1"/>
              <a:t>sender</a:t>
            </a:r>
            <a:r>
              <a:rPr lang="fr-FR"/>
              <a:t> » avec une IP V4 A.B.C.D </a:t>
            </a:r>
            <a:r>
              <a:rPr lang="fr-FR">
                <a:sym typeface="Wingdings" panose="05000000000000000000" pitchFamily="2" charset="2"/>
              </a:rPr>
              <a:t> adresses multicast de type 239.S.C.D</a:t>
            </a:r>
            <a:br>
              <a:rPr lang="fr-FR">
                <a:sym typeface="Wingdings" panose="05000000000000000000" pitchFamily="2" charset="2"/>
              </a:rPr>
            </a:br>
            <a:r>
              <a:rPr lang="fr-FR" sz="1400">
                <a:sym typeface="Wingdings" panose="05000000000000000000" pitchFamily="2" charset="2"/>
              </a:rPr>
              <a:t>(S est le numéro du flux, 128&gt;S&gt;0)</a:t>
            </a:r>
            <a:br>
              <a:rPr lang="fr-FR" sz="1400">
                <a:sym typeface="Wingdings" panose="05000000000000000000" pitchFamily="2" charset="2"/>
              </a:rPr>
            </a:br>
            <a:endParaRPr lang="fr-FR" sz="1400"/>
          </a:p>
          <a:p>
            <a:pPr marL="285750" indent="-285750">
              <a:buFont typeface="Arial" panose="020B0604020202020204" pitchFamily="34" charset="0"/>
              <a:buChar char="•"/>
            </a:pPr>
            <a:r>
              <a:rPr lang="fr-FR"/>
              <a:t>Possibilité de changement des caractéristiques de la source sans devoir rétablir une connexion </a:t>
            </a:r>
            <a:br>
              <a:rPr lang="fr-FR"/>
            </a:br>
            <a:r>
              <a:rPr lang="fr-FR">
                <a:sym typeface="Wingdings" panose="05000000000000000000" pitchFamily="2" charset="2"/>
              </a:rPr>
              <a:t> (grâce au « RTCP </a:t>
            </a:r>
            <a:r>
              <a:rPr lang="fr-FR" err="1">
                <a:sym typeface="Wingdings" panose="05000000000000000000" pitchFamily="2" charset="2"/>
              </a:rPr>
              <a:t>sender</a:t>
            </a:r>
            <a:r>
              <a:rPr lang="fr-FR">
                <a:sym typeface="Wingdings" panose="05000000000000000000" pitchFamily="2" charset="2"/>
              </a:rPr>
              <a:t> report »)</a:t>
            </a:r>
          </a:p>
          <a:p>
            <a:pPr marL="285750" indent="-285750">
              <a:lnSpc>
                <a:spcPct val="150000"/>
              </a:lnSpc>
              <a:buFont typeface="Arial" panose="020B0604020202020204" pitchFamily="34" charset="0"/>
              <a:buChar char="•"/>
            </a:pPr>
            <a:r>
              <a:rPr lang="fr-FR">
                <a:sym typeface="Wingdings" panose="05000000000000000000" pitchFamily="2" charset="2"/>
              </a:rPr>
              <a:t>Contrôle simple en mode « source – destination » possible via un contrôleur NMOS</a:t>
            </a:r>
          </a:p>
          <a:p>
            <a:pPr marL="285750" indent="-285750">
              <a:lnSpc>
                <a:spcPct val="150000"/>
              </a:lnSpc>
              <a:buFont typeface="Arial" panose="020B0604020202020204" pitchFamily="34" charset="0"/>
              <a:buChar char="•"/>
            </a:pPr>
            <a:r>
              <a:rPr lang="fr-FR">
                <a:sym typeface="Wingdings" panose="05000000000000000000" pitchFamily="2" charset="2"/>
              </a:rPr>
              <a:t>Contrôle « in band » (« out of band » possible) </a:t>
            </a:r>
            <a:endParaRPr lang="fr-FR"/>
          </a:p>
        </p:txBody>
      </p:sp>
    </p:spTree>
    <p:extLst>
      <p:ext uri="{BB962C8B-B14F-4D97-AF65-F5344CB8AC3E}">
        <p14:creationId xmlns:p14="http://schemas.microsoft.com/office/powerpoint/2010/main" val="6998980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Effect transition="in" filter="fade">
                                      <p:cBhvr>
                                        <p:cTn id="12" dur="500"/>
                                        <p:tgtEl>
                                          <p:spTgt spid="2">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
                                            <p:txEl>
                                              <p:pRg st="2" end="2"/>
                                            </p:txEl>
                                          </p:spTgt>
                                        </p:tgtEl>
                                        <p:attrNameLst>
                                          <p:attrName>style.visibility</p:attrName>
                                        </p:attrNameLst>
                                      </p:cBhvr>
                                      <p:to>
                                        <p:strVal val="visible"/>
                                      </p:to>
                                    </p:set>
                                    <p:animEffect transition="in" filter="fade">
                                      <p:cBhvr>
                                        <p:cTn id="17" dur="500"/>
                                        <p:tgtEl>
                                          <p:spTgt spid="2">
                                            <p:txEl>
                                              <p:pRg st="2" end="2"/>
                                            </p:txEl>
                                          </p:spTgt>
                                        </p:tgtEl>
                                      </p:cBhvr>
                                    </p:animEffect>
                                  </p:childTnLst>
                                </p:cTn>
                              </p:par>
                            </p:childTnLst>
                          </p:cTn>
                        </p:par>
                        <p:par>
                          <p:cTn id="18" fill="hold">
                            <p:stCondLst>
                              <p:cond delay="500"/>
                            </p:stCondLst>
                            <p:childTnLst>
                              <p:par>
                                <p:cTn id="19" presetID="10" presetClass="entr" presetSubtype="0" fill="hold" nodeType="afterEffect">
                                  <p:stCondLst>
                                    <p:cond delay="0"/>
                                  </p:stCondLst>
                                  <p:childTnLst>
                                    <p:set>
                                      <p:cBhvr>
                                        <p:cTn id="20" dur="1" fill="hold">
                                          <p:stCondLst>
                                            <p:cond delay="0"/>
                                          </p:stCondLst>
                                        </p:cTn>
                                        <p:tgtEl>
                                          <p:spTgt spid="2">
                                            <p:txEl>
                                              <p:pRg st="3" end="3"/>
                                            </p:txEl>
                                          </p:spTgt>
                                        </p:tgtEl>
                                        <p:attrNameLst>
                                          <p:attrName>style.visibility</p:attrName>
                                        </p:attrNameLst>
                                      </p:cBhvr>
                                      <p:to>
                                        <p:strVal val="visible"/>
                                      </p:to>
                                    </p:set>
                                    <p:animEffect transition="in" filter="fade">
                                      <p:cBhvr>
                                        <p:cTn id="21" dur="500"/>
                                        <p:tgtEl>
                                          <p:spTgt spid="2">
                                            <p:txEl>
                                              <p:pRg st="3" end="3"/>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nodeType="clickEffect">
                                  <p:stCondLst>
                                    <p:cond delay="0"/>
                                  </p:stCondLst>
                                  <p:childTnLst>
                                    <p:set>
                                      <p:cBhvr>
                                        <p:cTn id="25" dur="1" fill="hold">
                                          <p:stCondLst>
                                            <p:cond delay="0"/>
                                          </p:stCondLst>
                                        </p:cTn>
                                        <p:tgtEl>
                                          <p:spTgt spid="2">
                                            <p:txEl>
                                              <p:pRg st="4" end="4"/>
                                            </p:txEl>
                                          </p:spTgt>
                                        </p:tgtEl>
                                        <p:attrNameLst>
                                          <p:attrName>style.visibility</p:attrName>
                                        </p:attrNameLst>
                                      </p:cBhvr>
                                      <p:to>
                                        <p:strVal val="visible"/>
                                      </p:to>
                                    </p:set>
                                    <p:animEffect transition="in" filter="fade">
                                      <p:cBhvr>
                                        <p:cTn id="26" dur="500"/>
                                        <p:tgtEl>
                                          <p:spTgt spid="2">
                                            <p:txEl>
                                              <p:pRg st="4" end="4"/>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nodeType="clickEffect">
                                  <p:stCondLst>
                                    <p:cond delay="0"/>
                                  </p:stCondLst>
                                  <p:childTnLst>
                                    <p:set>
                                      <p:cBhvr>
                                        <p:cTn id="30" dur="1" fill="hold">
                                          <p:stCondLst>
                                            <p:cond delay="0"/>
                                          </p:stCondLst>
                                        </p:cTn>
                                        <p:tgtEl>
                                          <p:spTgt spid="2">
                                            <p:txEl>
                                              <p:pRg st="5" end="5"/>
                                            </p:txEl>
                                          </p:spTgt>
                                        </p:tgtEl>
                                        <p:attrNameLst>
                                          <p:attrName>style.visibility</p:attrName>
                                        </p:attrNameLst>
                                      </p:cBhvr>
                                      <p:to>
                                        <p:strVal val="visible"/>
                                      </p:to>
                                    </p:set>
                                    <p:animEffect transition="in" filter="fade">
                                      <p:cBhvr>
                                        <p:cTn id="31" dur="500"/>
                                        <p:tgtEl>
                                          <p:spTgt spid="2">
                                            <p:txEl>
                                              <p:pRg st="5" end="5"/>
                                            </p:txEl>
                                          </p:spTgt>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nodeType="clickEffect">
                                  <p:stCondLst>
                                    <p:cond delay="0"/>
                                  </p:stCondLst>
                                  <p:childTnLst>
                                    <p:set>
                                      <p:cBhvr>
                                        <p:cTn id="35" dur="1" fill="hold">
                                          <p:stCondLst>
                                            <p:cond delay="0"/>
                                          </p:stCondLst>
                                        </p:cTn>
                                        <p:tgtEl>
                                          <p:spTgt spid="2">
                                            <p:txEl>
                                              <p:pRg st="6" end="6"/>
                                            </p:txEl>
                                          </p:spTgt>
                                        </p:tgtEl>
                                        <p:attrNameLst>
                                          <p:attrName>style.visibility</p:attrName>
                                        </p:attrNameLst>
                                      </p:cBhvr>
                                      <p:to>
                                        <p:strVal val="visible"/>
                                      </p:to>
                                    </p:set>
                                    <p:animEffect transition="in" filter="fade">
                                      <p:cBhvr>
                                        <p:cTn id="36" dur="500"/>
                                        <p:tgtEl>
                                          <p:spTgt spid="2">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No alternative text description for this image">
            <a:extLst>
              <a:ext uri="{FF2B5EF4-FFF2-40B4-BE49-F238E27FC236}">
                <a16:creationId xmlns:a16="http://schemas.microsoft.com/office/drawing/2014/main" id="{2EB2746C-BE14-9E38-B7D7-2AEB1F4528D8}"/>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b="12433"/>
          <a:stretch>
            <a:fillRect/>
          </a:stretch>
        </p:blipFill>
        <p:spPr bwMode="auto">
          <a:xfrm>
            <a:off x="2005806" y="691978"/>
            <a:ext cx="8180387" cy="600538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106387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06D717-3E7C-E84F-22FE-8292B36D0472}"/>
            </a:ext>
          </a:extLst>
        </p:cNvPr>
        <p:cNvGrpSpPr/>
        <p:nvPr/>
      </p:nvGrpSpPr>
      <p:grpSpPr>
        <a:xfrm>
          <a:off x="0" y="0"/>
          <a:ext cx="0" cy="0"/>
          <a:chOff x="0" y="0"/>
          <a:chExt cx="0" cy="0"/>
        </a:xfrm>
      </p:grpSpPr>
      <p:sp>
        <p:nvSpPr>
          <p:cNvPr id="4" name="TextBox 1">
            <a:extLst>
              <a:ext uri="{FF2B5EF4-FFF2-40B4-BE49-F238E27FC236}">
                <a16:creationId xmlns:a16="http://schemas.microsoft.com/office/drawing/2014/main" id="{53801DDC-6B94-2EF2-8ED6-3C85D4C2AF99}"/>
              </a:ext>
            </a:extLst>
          </p:cNvPr>
          <p:cNvSpPr txBox="1"/>
          <p:nvPr/>
        </p:nvSpPr>
        <p:spPr>
          <a:xfrm>
            <a:off x="2139391" y="156519"/>
            <a:ext cx="8273236" cy="646331"/>
          </a:xfrm>
          <a:prstGeom prst="rect">
            <a:avLst/>
          </a:prstGeom>
          <a:noFill/>
        </p:spPr>
        <p:txBody>
          <a:bodyPr wrap="square" rtlCol="0">
            <a:spAutoFit/>
          </a:bodyPr>
          <a:lstStyle/>
          <a:p>
            <a:r>
              <a:rPr lang="fr-FR" sz="3600"/>
              <a:t>IPMX : compléments dans la boite à outils</a:t>
            </a:r>
          </a:p>
        </p:txBody>
      </p:sp>
      <p:sp>
        <p:nvSpPr>
          <p:cNvPr id="3" name="ZoneTexte 2">
            <a:extLst>
              <a:ext uri="{FF2B5EF4-FFF2-40B4-BE49-F238E27FC236}">
                <a16:creationId xmlns:a16="http://schemas.microsoft.com/office/drawing/2014/main" id="{3DC78F53-E638-A487-45B7-237D990267D0}"/>
              </a:ext>
            </a:extLst>
          </p:cNvPr>
          <p:cNvSpPr txBox="1"/>
          <p:nvPr/>
        </p:nvSpPr>
        <p:spPr>
          <a:xfrm>
            <a:off x="833119" y="1543761"/>
            <a:ext cx="9444355" cy="2545377"/>
          </a:xfrm>
          <a:prstGeom prst="rect">
            <a:avLst/>
          </a:prstGeom>
          <a:noFill/>
        </p:spPr>
        <p:txBody>
          <a:bodyPr wrap="square">
            <a:spAutoFit/>
          </a:bodyPr>
          <a:lstStyle/>
          <a:p>
            <a:pPr marL="285750" indent="-285750">
              <a:lnSpc>
                <a:spcPct val="150000"/>
              </a:lnSpc>
              <a:buFont typeface="Arial" panose="020B0604020202020204" pitchFamily="34" charset="0"/>
              <a:buChar char="•"/>
            </a:pPr>
            <a:r>
              <a:rPr lang="fr-FR">
                <a:latin typeface="Aptos" panose="020B0004020202020204" pitchFamily="34" charset="0"/>
              </a:rPr>
              <a:t>Support de HDMI</a:t>
            </a:r>
          </a:p>
          <a:p>
            <a:pPr marL="742950" lvl="1" indent="-285750">
              <a:lnSpc>
                <a:spcPct val="150000"/>
              </a:lnSpc>
              <a:buFont typeface="Arial" panose="020B0604020202020204" pitchFamily="34" charset="0"/>
              <a:buChar char="•"/>
            </a:pPr>
            <a:r>
              <a:rPr lang="fr-FR">
                <a:latin typeface="Aptos" panose="020B0004020202020204" pitchFamily="34" charset="0"/>
              </a:rPr>
              <a:t>TR10-10 : Support (transport) des informations </a:t>
            </a:r>
            <a:r>
              <a:rPr lang="fr-FR" b="1">
                <a:latin typeface="Aptos" panose="020B0004020202020204" pitchFamily="34" charset="0"/>
              </a:rPr>
              <a:t>HDMI Info Frame </a:t>
            </a:r>
            <a:r>
              <a:rPr lang="fr-FR">
                <a:latin typeface="Aptos" panose="020B0004020202020204" pitchFamily="34" charset="0"/>
              </a:rPr>
              <a:t>(TCS, gamut, </a:t>
            </a:r>
            <a:r>
              <a:rPr lang="fr-FR" err="1">
                <a:latin typeface="Aptos" panose="020B0004020202020204" pitchFamily="34" charset="0"/>
              </a:rPr>
              <a:t>etc</a:t>
            </a:r>
            <a:r>
              <a:rPr lang="fr-FR">
                <a:latin typeface="Aptos" panose="020B0004020202020204" pitchFamily="34" charset="0"/>
              </a:rPr>
              <a:t> ..)</a:t>
            </a:r>
          </a:p>
          <a:p>
            <a:pPr marL="285750" indent="-285750">
              <a:lnSpc>
                <a:spcPct val="150000"/>
              </a:lnSpc>
              <a:buFont typeface="Arial" panose="020B0604020202020204" pitchFamily="34" charset="0"/>
              <a:buChar char="•"/>
            </a:pPr>
            <a:r>
              <a:rPr lang="fr-FR">
                <a:latin typeface="Aptos" panose="020B0004020202020204" pitchFamily="34" charset="0"/>
              </a:rPr>
              <a:t>Support de HDCP</a:t>
            </a:r>
          </a:p>
          <a:p>
            <a:pPr marL="742950" lvl="1" indent="-285750">
              <a:lnSpc>
                <a:spcPct val="150000"/>
              </a:lnSpc>
              <a:buFont typeface="Arial" panose="020B0604020202020204" pitchFamily="34" charset="0"/>
              <a:buChar char="•"/>
            </a:pPr>
            <a:r>
              <a:rPr lang="fr-FR">
                <a:latin typeface="Aptos" panose="020B0004020202020204" pitchFamily="34" charset="0"/>
              </a:rPr>
              <a:t>TR10-5 : Transport des clés en mode unicast (TCP)</a:t>
            </a:r>
          </a:p>
          <a:p>
            <a:pPr marL="285750" indent="-285750">
              <a:lnSpc>
                <a:spcPct val="150000"/>
              </a:lnSpc>
              <a:buFont typeface="Arial" panose="020B0604020202020204" pitchFamily="34" charset="0"/>
              <a:buChar char="•"/>
            </a:pPr>
            <a:r>
              <a:rPr lang="fr-FR">
                <a:latin typeface="Aptos" panose="020B0004020202020204" pitchFamily="34" charset="0"/>
              </a:rPr>
              <a:t>Support de USB (TR10-14)</a:t>
            </a:r>
          </a:p>
          <a:p>
            <a:pPr marL="285750" indent="-285750">
              <a:lnSpc>
                <a:spcPct val="150000"/>
              </a:lnSpc>
              <a:buFont typeface="Arial" panose="020B0604020202020204" pitchFamily="34" charset="0"/>
              <a:buChar char="•"/>
            </a:pPr>
            <a:r>
              <a:rPr lang="fr-FR">
                <a:latin typeface="Aptos" panose="020B0004020202020204" pitchFamily="34" charset="0"/>
              </a:rPr>
              <a:t>Possibilité d’échanges de clés de cryptage (</a:t>
            </a:r>
            <a:r>
              <a:rPr lang="fr-FR" err="1">
                <a:latin typeface="Aptos" panose="020B0004020202020204" pitchFamily="34" charset="0"/>
              </a:rPr>
              <a:t>cf</a:t>
            </a:r>
            <a:r>
              <a:rPr lang="fr-FR">
                <a:latin typeface="Aptos" panose="020B0004020202020204" pitchFamily="34" charset="0"/>
              </a:rPr>
              <a:t> BISS dans le monde Broadcast) : TR10-13</a:t>
            </a:r>
          </a:p>
        </p:txBody>
      </p:sp>
    </p:spTree>
    <p:extLst>
      <p:ext uri="{BB962C8B-B14F-4D97-AF65-F5344CB8AC3E}">
        <p14:creationId xmlns:p14="http://schemas.microsoft.com/office/powerpoint/2010/main" val="14541759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186FC4-3002-BE3F-F9F5-E4834F438EC1}"/>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298202C5-3BF8-8AF5-54D5-83ACF140B33B}"/>
              </a:ext>
            </a:extLst>
          </p:cNvPr>
          <p:cNvSpPr txBox="1"/>
          <p:nvPr/>
        </p:nvSpPr>
        <p:spPr>
          <a:xfrm>
            <a:off x="0" y="2621601"/>
            <a:ext cx="12192000" cy="4247317"/>
          </a:xfrm>
          <a:prstGeom prst="rect">
            <a:avLst/>
          </a:prstGeom>
          <a:noFill/>
        </p:spPr>
        <p:txBody>
          <a:bodyPr wrap="square" lIns="91440" tIns="45720" rIns="91440" bIns="45720" anchor="t">
            <a:spAutoFit/>
          </a:bodyPr>
          <a:lstStyle/>
          <a:p>
            <a:pPr algn="ctr"/>
            <a:r>
              <a:rPr lang="fr-FR" sz="5400" b="1"/>
              <a:t>En quoi L'IPMX facilite l'adoption de l'IP dans le Broadcast et au-delà ?</a:t>
            </a:r>
          </a:p>
          <a:p>
            <a:pPr algn="ctr"/>
            <a:br>
              <a:rPr lang="fr-FR" sz="5400" b="1"/>
            </a:br>
            <a:r>
              <a:rPr lang="fr-FR" sz="5400" b="1"/>
              <a:t>Cas d'utilisations</a:t>
            </a:r>
            <a:endParaRPr lang="fr-FR" sz="5400" b="1">
              <a:ea typeface="Calibri"/>
              <a:cs typeface="Calibri"/>
            </a:endParaRPr>
          </a:p>
          <a:p>
            <a:pPr algn="ctr"/>
            <a:r>
              <a:rPr lang="fr-FR" sz="5400" b="1"/>
              <a:t> </a:t>
            </a:r>
            <a:endParaRPr lang="en-US" sz="5400" b="1"/>
          </a:p>
        </p:txBody>
      </p:sp>
      <p:pic>
        <p:nvPicPr>
          <p:cNvPr id="4" name="Picture 6" descr="Commission Supérieure Technique de l'Image et du Son (CST) (France) -  Unifrance">
            <a:extLst>
              <a:ext uri="{FF2B5EF4-FFF2-40B4-BE49-F238E27FC236}">
                <a16:creationId xmlns:a16="http://schemas.microsoft.com/office/drawing/2014/main" id="{0B64C284-2067-3501-CA52-8520EF8D0F3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116860" y="624955"/>
            <a:ext cx="3810000" cy="1238250"/>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D70DC01C-A0FD-AF88-77DB-4E0C434D78ED}"/>
              </a:ext>
            </a:extLst>
          </p:cNvPr>
          <p:cNvSpPr/>
          <p:nvPr/>
        </p:nvSpPr>
        <p:spPr>
          <a:xfrm>
            <a:off x="10163175" y="161925"/>
            <a:ext cx="1880545" cy="79057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00227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11E2558-083F-520D-1702-73C46365E4BA}"/>
              </a:ext>
            </a:extLst>
          </p:cNvPr>
          <p:cNvSpPr>
            <a:spLocks noGrp="1"/>
          </p:cNvSpPr>
          <p:nvPr>
            <p:ph type="title"/>
          </p:nvPr>
        </p:nvSpPr>
        <p:spPr/>
        <p:txBody>
          <a:bodyPr/>
          <a:lstStyle/>
          <a:p>
            <a:r>
              <a:rPr lang="fr-FR">
                <a:ea typeface="Calibri Light"/>
                <a:cs typeface="Calibri Light"/>
              </a:rPr>
              <a:t>Cas d'utilisation IPMX</a:t>
            </a:r>
            <a:endParaRPr lang="fr-FR"/>
          </a:p>
        </p:txBody>
      </p:sp>
      <p:pic>
        <p:nvPicPr>
          <p:cNvPr id="6" name="Espace réservé du contenu 5" descr="Une image contenant intérieur, chaise, télévision, bowling&#10;&#10;Le contenu généré par l’IA peut être incorrect.">
            <a:extLst>
              <a:ext uri="{FF2B5EF4-FFF2-40B4-BE49-F238E27FC236}">
                <a16:creationId xmlns:a16="http://schemas.microsoft.com/office/drawing/2014/main" id="{B213DA55-24EF-1D1A-53F8-FE9749F52FB6}"/>
              </a:ext>
            </a:extLst>
          </p:cNvPr>
          <p:cNvPicPr>
            <a:picLocks noGrp="1" noChangeAspect="1"/>
          </p:cNvPicPr>
          <p:nvPr>
            <p:ph idx="1"/>
          </p:nvPr>
        </p:nvPicPr>
        <p:blipFill>
          <a:blip r:embed="rId3"/>
          <a:srcRect t="5804" b="24046"/>
          <a:stretch>
            <a:fillRect/>
          </a:stretch>
        </p:blipFill>
        <p:spPr>
          <a:xfrm>
            <a:off x="1169158" y="1386611"/>
            <a:ext cx="9853683" cy="5183877"/>
          </a:xfrm>
          <a:prstGeom prst="rect">
            <a:avLst/>
          </a:prstGeom>
        </p:spPr>
      </p:pic>
    </p:spTree>
    <p:extLst>
      <p:ext uri="{BB962C8B-B14F-4D97-AF65-F5344CB8AC3E}">
        <p14:creationId xmlns:p14="http://schemas.microsoft.com/office/powerpoint/2010/main" val="21081737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C43FF0-DDA8-99C8-A3A3-CB906EB210FC}"/>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9E1E5A48-6A56-F83B-69E0-A30F4F17F7FB}"/>
              </a:ext>
            </a:extLst>
          </p:cNvPr>
          <p:cNvSpPr>
            <a:spLocks noGrp="1"/>
          </p:cNvSpPr>
          <p:nvPr>
            <p:ph type="title"/>
          </p:nvPr>
        </p:nvSpPr>
        <p:spPr/>
        <p:txBody>
          <a:bodyPr/>
          <a:lstStyle/>
          <a:p>
            <a:r>
              <a:rPr lang="fr-FR">
                <a:ea typeface="Calibri Light"/>
                <a:cs typeface="Calibri Light"/>
              </a:rPr>
              <a:t>Cas d'utilisation IPMX</a:t>
            </a:r>
            <a:endParaRPr lang="fr-FR"/>
          </a:p>
        </p:txBody>
      </p:sp>
      <p:pic>
        <p:nvPicPr>
          <p:cNvPr id="6" name="Espace réservé du contenu 5" descr="Une image contenant intérieur, chaise, télévision, bowling&#10;&#10;Le contenu généré par l’IA peut être incorrect.">
            <a:extLst>
              <a:ext uri="{FF2B5EF4-FFF2-40B4-BE49-F238E27FC236}">
                <a16:creationId xmlns:a16="http://schemas.microsoft.com/office/drawing/2014/main" id="{F86853FC-FC34-18AB-BDCD-BFDECE2F958B}"/>
              </a:ext>
            </a:extLst>
          </p:cNvPr>
          <p:cNvPicPr>
            <a:picLocks noGrp="1" noChangeAspect="1"/>
          </p:cNvPicPr>
          <p:nvPr>
            <p:ph idx="1"/>
          </p:nvPr>
        </p:nvPicPr>
        <p:blipFill>
          <a:blip r:embed="rId3"/>
          <a:srcRect t="5804" b="24046"/>
          <a:stretch>
            <a:fillRect/>
          </a:stretch>
        </p:blipFill>
        <p:spPr>
          <a:xfrm>
            <a:off x="1169158" y="1386611"/>
            <a:ext cx="9853683" cy="5183877"/>
          </a:xfrm>
          <a:prstGeom prst="rect">
            <a:avLst/>
          </a:prstGeom>
        </p:spPr>
      </p:pic>
      <p:sp>
        <p:nvSpPr>
          <p:cNvPr id="3" name="Rectangle : coins arrondis 2">
            <a:extLst>
              <a:ext uri="{FF2B5EF4-FFF2-40B4-BE49-F238E27FC236}">
                <a16:creationId xmlns:a16="http://schemas.microsoft.com/office/drawing/2014/main" id="{78217A3B-5AAC-8288-448D-79D6FB6055E3}"/>
              </a:ext>
            </a:extLst>
          </p:cNvPr>
          <p:cNvSpPr/>
          <p:nvPr/>
        </p:nvSpPr>
        <p:spPr>
          <a:xfrm>
            <a:off x="4822208" y="2866029"/>
            <a:ext cx="921223" cy="477671"/>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a:ea typeface="Calibri"/>
                <a:cs typeface="Calibri"/>
              </a:rPr>
              <a:t>HDMI</a:t>
            </a:r>
            <a:endParaRPr lang="fr-FR"/>
          </a:p>
        </p:txBody>
      </p:sp>
      <p:sp>
        <p:nvSpPr>
          <p:cNvPr id="4" name="Rectangle : coins arrondis 3">
            <a:extLst>
              <a:ext uri="{FF2B5EF4-FFF2-40B4-BE49-F238E27FC236}">
                <a16:creationId xmlns:a16="http://schemas.microsoft.com/office/drawing/2014/main" id="{85C0B4D8-7255-FD3D-8DC8-5507CED61BE9}"/>
              </a:ext>
            </a:extLst>
          </p:cNvPr>
          <p:cNvSpPr/>
          <p:nvPr/>
        </p:nvSpPr>
        <p:spPr>
          <a:xfrm>
            <a:off x="5740817" y="2864982"/>
            <a:ext cx="921223" cy="477671"/>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a:ea typeface="Calibri"/>
                <a:cs typeface="Calibri"/>
              </a:rPr>
              <a:t>HDMI</a:t>
            </a:r>
            <a:endParaRPr lang="fr-FR"/>
          </a:p>
        </p:txBody>
      </p:sp>
      <p:sp>
        <p:nvSpPr>
          <p:cNvPr id="5" name="Rectangle : coins arrondis 4">
            <a:extLst>
              <a:ext uri="{FF2B5EF4-FFF2-40B4-BE49-F238E27FC236}">
                <a16:creationId xmlns:a16="http://schemas.microsoft.com/office/drawing/2014/main" id="{269FE83E-94EF-BF16-446C-DDD97AE77425}"/>
              </a:ext>
            </a:extLst>
          </p:cNvPr>
          <p:cNvSpPr/>
          <p:nvPr/>
        </p:nvSpPr>
        <p:spPr>
          <a:xfrm>
            <a:off x="6670276" y="2866028"/>
            <a:ext cx="921223" cy="477671"/>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a:ea typeface="Calibri"/>
                <a:cs typeface="Calibri"/>
              </a:rPr>
              <a:t>HDMI</a:t>
            </a:r>
            <a:endParaRPr lang="fr-FR"/>
          </a:p>
        </p:txBody>
      </p:sp>
      <p:sp>
        <p:nvSpPr>
          <p:cNvPr id="7" name="Rectangle : coins arrondis 6">
            <a:extLst>
              <a:ext uri="{FF2B5EF4-FFF2-40B4-BE49-F238E27FC236}">
                <a16:creationId xmlns:a16="http://schemas.microsoft.com/office/drawing/2014/main" id="{CBA43AAF-25B3-D14E-4EE0-E15CFA0304CE}"/>
              </a:ext>
            </a:extLst>
          </p:cNvPr>
          <p:cNvSpPr/>
          <p:nvPr/>
        </p:nvSpPr>
        <p:spPr>
          <a:xfrm>
            <a:off x="4822207" y="3426580"/>
            <a:ext cx="921223" cy="477671"/>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a:ea typeface="Calibri"/>
                <a:cs typeface="Calibri"/>
              </a:rPr>
              <a:t>HDMI</a:t>
            </a:r>
            <a:endParaRPr lang="fr-FR"/>
          </a:p>
        </p:txBody>
      </p:sp>
      <p:sp>
        <p:nvSpPr>
          <p:cNvPr id="8" name="Rectangle : coins arrondis 7">
            <a:extLst>
              <a:ext uri="{FF2B5EF4-FFF2-40B4-BE49-F238E27FC236}">
                <a16:creationId xmlns:a16="http://schemas.microsoft.com/office/drawing/2014/main" id="{31355B2D-D772-02F7-1A3D-E9BE932CE557}"/>
              </a:ext>
            </a:extLst>
          </p:cNvPr>
          <p:cNvSpPr/>
          <p:nvPr/>
        </p:nvSpPr>
        <p:spPr>
          <a:xfrm>
            <a:off x="5750621" y="3426580"/>
            <a:ext cx="921223" cy="477671"/>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a:ea typeface="Calibri"/>
                <a:cs typeface="Calibri"/>
              </a:rPr>
              <a:t>HDMI</a:t>
            </a:r>
            <a:endParaRPr lang="fr-FR"/>
          </a:p>
        </p:txBody>
      </p:sp>
      <p:sp>
        <p:nvSpPr>
          <p:cNvPr id="9" name="Rectangle : coins arrondis 8">
            <a:extLst>
              <a:ext uri="{FF2B5EF4-FFF2-40B4-BE49-F238E27FC236}">
                <a16:creationId xmlns:a16="http://schemas.microsoft.com/office/drawing/2014/main" id="{942F8F45-2FC3-528D-AB04-006AEBAEDBCE}"/>
              </a:ext>
            </a:extLst>
          </p:cNvPr>
          <p:cNvSpPr/>
          <p:nvPr/>
        </p:nvSpPr>
        <p:spPr>
          <a:xfrm>
            <a:off x="6600207" y="3426580"/>
            <a:ext cx="921223" cy="477671"/>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a:ea typeface="Calibri"/>
                <a:cs typeface="Calibri"/>
              </a:rPr>
              <a:t>HDMI</a:t>
            </a:r>
            <a:endParaRPr lang="fr-FR"/>
          </a:p>
        </p:txBody>
      </p:sp>
      <p:sp>
        <p:nvSpPr>
          <p:cNvPr id="10" name="Rectangle : coins arrondis 9">
            <a:extLst>
              <a:ext uri="{FF2B5EF4-FFF2-40B4-BE49-F238E27FC236}">
                <a16:creationId xmlns:a16="http://schemas.microsoft.com/office/drawing/2014/main" id="{4C449F2B-CFA1-B127-8B7D-ABA7ED458F70}"/>
              </a:ext>
            </a:extLst>
          </p:cNvPr>
          <p:cNvSpPr/>
          <p:nvPr/>
        </p:nvSpPr>
        <p:spPr>
          <a:xfrm>
            <a:off x="7957794" y="3426580"/>
            <a:ext cx="570879" cy="302499"/>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fr-FR" sz="1100">
                <a:ea typeface="Calibri"/>
                <a:cs typeface="Calibri"/>
              </a:rPr>
              <a:t>HDMI</a:t>
            </a:r>
          </a:p>
        </p:txBody>
      </p:sp>
      <p:sp>
        <p:nvSpPr>
          <p:cNvPr id="11" name="Rectangle : coins arrondis 10">
            <a:extLst>
              <a:ext uri="{FF2B5EF4-FFF2-40B4-BE49-F238E27FC236}">
                <a16:creationId xmlns:a16="http://schemas.microsoft.com/office/drawing/2014/main" id="{A441D5B3-918D-C3F7-BDB8-1E79CAB3EBAD}"/>
              </a:ext>
            </a:extLst>
          </p:cNvPr>
          <p:cNvSpPr/>
          <p:nvPr/>
        </p:nvSpPr>
        <p:spPr>
          <a:xfrm>
            <a:off x="7519862" y="3671820"/>
            <a:ext cx="570879" cy="302499"/>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fr-FR" sz="1100">
                <a:ea typeface="Calibri"/>
                <a:cs typeface="Calibri"/>
              </a:rPr>
              <a:t>HDMI</a:t>
            </a:r>
          </a:p>
        </p:txBody>
      </p:sp>
      <p:sp>
        <p:nvSpPr>
          <p:cNvPr id="12" name="Rectangle : coins arrondis 11">
            <a:extLst>
              <a:ext uri="{FF2B5EF4-FFF2-40B4-BE49-F238E27FC236}">
                <a16:creationId xmlns:a16="http://schemas.microsoft.com/office/drawing/2014/main" id="{3C5F06FB-74C2-3824-F012-6D672CB4B065}"/>
              </a:ext>
            </a:extLst>
          </p:cNvPr>
          <p:cNvSpPr/>
          <p:nvPr/>
        </p:nvSpPr>
        <p:spPr>
          <a:xfrm>
            <a:off x="8422000" y="3733131"/>
            <a:ext cx="570879" cy="302499"/>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fr-FR" sz="1100">
                <a:ea typeface="Calibri"/>
                <a:cs typeface="Calibri"/>
              </a:rPr>
              <a:t>HDMI</a:t>
            </a:r>
          </a:p>
        </p:txBody>
      </p:sp>
      <p:sp>
        <p:nvSpPr>
          <p:cNvPr id="13" name="Rectangle : coins arrondis 12">
            <a:extLst>
              <a:ext uri="{FF2B5EF4-FFF2-40B4-BE49-F238E27FC236}">
                <a16:creationId xmlns:a16="http://schemas.microsoft.com/office/drawing/2014/main" id="{CFDEF553-6182-94D8-84FB-2A5D36EB594F}"/>
              </a:ext>
            </a:extLst>
          </p:cNvPr>
          <p:cNvSpPr/>
          <p:nvPr/>
        </p:nvSpPr>
        <p:spPr>
          <a:xfrm>
            <a:off x="10296345" y="3671821"/>
            <a:ext cx="570879" cy="302499"/>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fr-FR" sz="1100">
                <a:ea typeface="Calibri"/>
                <a:cs typeface="Calibri"/>
              </a:rPr>
              <a:t>HDMI</a:t>
            </a:r>
          </a:p>
        </p:txBody>
      </p:sp>
      <p:sp>
        <p:nvSpPr>
          <p:cNvPr id="14" name="Rectangle : coins arrondis 13">
            <a:extLst>
              <a:ext uri="{FF2B5EF4-FFF2-40B4-BE49-F238E27FC236}">
                <a16:creationId xmlns:a16="http://schemas.microsoft.com/office/drawing/2014/main" id="{F4DD4D7B-5AC1-2CCB-2E78-2BC6F9E7E2ED}"/>
              </a:ext>
            </a:extLst>
          </p:cNvPr>
          <p:cNvSpPr/>
          <p:nvPr/>
        </p:nvSpPr>
        <p:spPr>
          <a:xfrm>
            <a:off x="10383930" y="3365268"/>
            <a:ext cx="570879" cy="302499"/>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fr-FR" sz="1100">
                <a:ea typeface="Calibri"/>
                <a:cs typeface="Calibri"/>
              </a:rPr>
              <a:t>HDMI</a:t>
            </a:r>
          </a:p>
        </p:txBody>
      </p:sp>
      <p:sp>
        <p:nvSpPr>
          <p:cNvPr id="15" name="Rectangle : coins arrondis 14">
            <a:extLst>
              <a:ext uri="{FF2B5EF4-FFF2-40B4-BE49-F238E27FC236}">
                <a16:creationId xmlns:a16="http://schemas.microsoft.com/office/drawing/2014/main" id="{43CF74A9-3732-28C1-21B3-70F339472ACB}"/>
              </a:ext>
            </a:extLst>
          </p:cNvPr>
          <p:cNvSpPr/>
          <p:nvPr/>
        </p:nvSpPr>
        <p:spPr>
          <a:xfrm>
            <a:off x="1520205" y="3584233"/>
            <a:ext cx="789844" cy="451395"/>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fr-FR" sz="1100">
                <a:ea typeface="Calibri"/>
                <a:cs typeface="Calibri"/>
              </a:rPr>
              <a:t>HDMI</a:t>
            </a:r>
          </a:p>
        </p:txBody>
      </p:sp>
      <p:sp>
        <p:nvSpPr>
          <p:cNvPr id="17" name="Rectangle : coins arrondis 16">
            <a:extLst>
              <a:ext uri="{FF2B5EF4-FFF2-40B4-BE49-F238E27FC236}">
                <a16:creationId xmlns:a16="http://schemas.microsoft.com/office/drawing/2014/main" id="{49055583-40D1-FA83-D046-7427DD0B2529}"/>
              </a:ext>
            </a:extLst>
          </p:cNvPr>
          <p:cNvSpPr/>
          <p:nvPr/>
        </p:nvSpPr>
        <p:spPr>
          <a:xfrm>
            <a:off x="3990137" y="3277681"/>
            <a:ext cx="570879" cy="302499"/>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fr-FR" sz="1100">
                <a:ea typeface="Calibri"/>
                <a:cs typeface="Calibri"/>
              </a:rPr>
              <a:t>HDMI</a:t>
            </a:r>
          </a:p>
        </p:txBody>
      </p:sp>
      <p:sp>
        <p:nvSpPr>
          <p:cNvPr id="18" name="Rectangle : coins arrondis 17">
            <a:extLst>
              <a:ext uri="{FF2B5EF4-FFF2-40B4-BE49-F238E27FC236}">
                <a16:creationId xmlns:a16="http://schemas.microsoft.com/office/drawing/2014/main" id="{C32D8C56-F8CB-3CE9-EC4B-E4A7D05E3F4F}"/>
              </a:ext>
            </a:extLst>
          </p:cNvPr>
          <p:cNvSpPr/>
          <p:nvPr/>
        </p:nvSpPr>
        <p:spPr>
          <a:xfrm>
            <a:off x="3385790" y="3733128"/>
            <a:ext cx="789844" cy="451395"/>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fr-FR" sz="1100">
                <a:ea typeface="Calibri"/>
                <a:cs typeface="Calibri"/>
              </a:rPr>
              <a:t>HDMI</a:t>
            </a:r>
          </a:p>
        </p:txBody>
      </p:sp>
      <p:sp>
        <p:nvSpPr>
          <p:cNvPr id="19" name="Rectangle : coins arrondis 18">
            <a:extLst>
              <a:ext uri="{FF2B5EF4-FFF2-40B4-BE49-F238E27FC236}">
                <a16:creationId xmlns:a16="http://schemas.microsoft.com/office/drawing/2014/main" id="{09213EC8-6571-C765-4A90-39DA4E6BE72B}"/>
              </a:ext>
            </a:extLst>
          </p:cNvPr>
          <p:cNvSpPr/>
          <p:nvPr/>
        </p:nvSpPr>
        <p:spPr>
          <a:xfrm>
            <a:off x="4428066" y="3811955"/>
            <a:ext cx="789844" cy="451395"/>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fr-FR" sz="1100">
                <a:ea typeface="Calibri"/>
                <a:cs typeface="Calibri"/>
              </a:rPr>
              <a:t>HDMI</a:t>
            </a:r>
          </a:p>
        </p:txBody>
      </p:sp>
      <p:sp>
        <p:nvSpPr>
          <p:cNvPr id="20" name="Rectangle : coins arrondis 19">
            <a:extLst>
              <a:ext uri="{FF2B5EF4-FFF2-40B4-BE49-F238E27FC236}">
                <a16:creationId xmlns:a16="http://schemas.microsoft.com/office/drawing/2014/main" id="{71B60FB2-BA6D-BE6D-640D-795848B1BA14}"/>
              </a:ext>
            </a:extLst>
          </p:cNvPr>
          <p:cNvSpPr/>
          <p:nvPr/>
        </p:nvSpPr>
        <p:spPr>
          <a:xfrm>
            <a:off x="9140203" y="3890782"/>
            <a:ext cx="1087637" cy="670360"/>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fr-FR" sz="1100">
                <a:ea typeface="Calibri"/>
                <a:cs typeface="Calibri"/>
              </a:rPr>
              <a:t>HDMI</a:t>
            </a:r>
          </a:p>
        </p:txBody>
      </p:sp>
    </p:spTree>
    <p:extLst>
      <p:ext uri="{BB962C8B-B14F-4D97-AF65-F5344CB8AC3E}">
        <p14:creationId xmlns:p14="http://schemas.microsoft.com/office/powerpoint/2010/main" val="37943983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4CDB29-26AC-8895-07BE-8374C474C49B}"/>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557AEBD0-4311-6406-022A-4C10BA1AA4CA}"/>
              </a:ext>
            </a:extLst>
          </p:cNvPr>
          <p:cNvSpPr>
            <a:spLocks noGrp="1"/>
          </p:cNvSpPr>
          <p:nvPr>
            <p:ph type="title"/>
          </p:nvPr>
        </p:nvSpPr>
        <p:spPr/>
        <p:txBody>
          <a:bodyPr/>
          <a:lstStyle/>
          <a:p>
            <a:r>
              <a:rPr lang="fr-FR">
                <a:ea typeface="Calibri Light"/>
                <a:cs typeface="Calibri Light"/>
              </a:rPr>
              <a:t>Cas d'utilisation IPMX</a:t>
            </a:r>
            <a:endParaRPr lang="fr-FR"/>
          </a:p>
        </p:txBody>
      </p:sp>
      <p:sp>
        <p:nvSpPr>
          <p:cNvPr id="20" name="Rectangle : coins arrondis 19">
            <a:extLst>
              <a:ext uri="{FF2B5EF4-FFF2-40B4-BE49-F238E27FC236}">
                <a16:creationId xmlns:a16="http://schemas.microsoft.com/office/drawing/2014/main" id="{93EA6756-8C2D-9606-F1C7-832FDBCD7C65}"/>
              </a:ext>
            </a:extLst>
          </p:cNvPr>
          <p:cNvSpPr/>
          <p:nvPr/>
        </p:nvSpPr>
        <p:spPr>
          <a:xfrm>
            <a:off x="9087651" y="2725886"/>
            <a:ext cx="2541568" cy="1406084"/>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fr-FR" sz="2800">
                <a:ea typeface="Calibri"/>
                <a:cs typeface="Calibri"/>
              </a:rPr>
              <a:t>Écran</a:t>
            </a:r>
          </a:p>
          <a:p>
            <a:pPr algn="ctr"/>
            <a:r>
              <a:rPr lang="fr-FR" sz="2800">
                <a:ea typeface="Calibri"/>
                <a:cs typeface="Calibri"/>
              </a:rPr>
              <a:t>HDMI</a:t>
            </a:r>
          </a:p>
        </p:txBody>
      </p:sp>
      <p:sp>
        <p:nvSpPr>
          <p:cNvPr id="23" name="Rectangle : coins arrondis 22">
            <a:extLst>
              <a:ext uri="{FF2B5EF4-FFF2-40B4-BE49-F238E27FC236}">
                <a16:creationId xmlns:a16="http://schemas.microsoft.com/office/drawing/2014/main" id="{737727FC-797E-45C1-B0A4-DBA12779444F}"/>
              </a:ext>
            </a:extLst>
          </p:cNvPr>
          <p:cNvSpPr/>
          <p:nvPr/>
        </p:nvSpPr>
        <p:spPr>
          <a:xfrm>
            <a:off x="6153512" y="2725885"/>
            <a:ext cx="2541568" cy="1406084"/>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fr-FR" sz="2800" err="1">
                <a:ea typeface="Calibri"/>
                <a:cs typeface="Calibri"/>
              </a:rPr>
              <a:t>Conv</a:t>
            </a:r>
            <a:endParaRPr lang="fr-FR" err="1"/>
          </a:p>
          <a:p>
            <a:pPr algn="ctr"/>
            <a:r>
              <a:rPr lang="fr-FR" sz="2800">
                <a:ea typeface="Calibri"/>
                <a:cs typeface="Calibri"/>
              </a:rPr>
              <a:t>SDI -&gt;HDMI</a:t>
            </a:r>
            <a:endParaRPr lang="fr-FR"/>
          </a:p>
        </p:txBody>
      </p:sp>
      <p:sp>
        <p:nvSpPr>
          <p:cNvPr id="24" name="Rectangle : coins arrondis 23">
            <a:extLst>
              <a:ext uri="{FF2B5EF4-FFF2-40B4-BE49-F238E27FC236}">
                <a16:creationId xmlns:a16="http://schemas.microsoft.com/office/drawing/2014/main" id="{71B6DC04-75B4-CF30-4BC0-985C743BE5FE}"/>
              </a:ext>
            </a:extLst>
          </p:cNvPr>
          <p:cNvSpPr/>
          <p:nvPr/>
        </p:nvSpPr>
        <p:spPr>
          <a:xfrm>
            <a:off x="3219374" y="2725884"/>
            <a:ext cx="2541568" cy="1406084"/>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fr-FR" sz="2800">
                <a:ea typeface="Calibri"/>
                <a:cs typeface="Calibri"/>
              </a:rPr>
              <a:t>IPG</a:t>
            </a:r>
            <a:endParaRPr lang="fr-FR">
              <a:ea typeface="Calibri"/>
              <a:cs typeface="Calibri"/>
            </a:endParaRPr>
          </a:p>
          <a:p>
            <a:pPr algn="ctr"/>
            <a:r>
              <a:rPr lang="fr-FR" sz="2800">
                <a:ea typeface="Calibri"/>
                <a:cs typeface="Calibri"/>
              </a:rPr>
              <a:t>2110-&gt;SDI</a:t>
            </a:r>
            <a:endParaRPr lang="fr-FR">
              <a:ea typeface="Calibri"/>
              <a:cs typeface="Calibri"/>
            </a:endParaRPr>
          </a:p>
        </p:txBody>
      </p:sp>
      <p:sp>
        <p:nvSpPr>
          <p:cNvPr id="25" name="Rectangle : coins arrondis 24">
            <a:extLst>
              <a:ext uri="{FF2B5EF4-FFF2-40B4-BE49-F238E27FC236}">
                <a16:creationId xmlns:a16="http://schemas.microsoft.com/office/drawing/2014/main" id="{E3A3C22C-5C1D-ACFC-3109-46DFF126F14E}"/>
              </a:ext>
            </a:extLst>
          </p:cNvPr>
          <p:cNvSpPr/>
          <p:nvPr/>
        </p:nvSpPr>
        <p:spPr>
          <a:xfrm>
            <a:off x="285235" y="2725883"/>
            <a:ext cx="2541568" cy="1406084"/>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fr-FR" sz="2800">
                <a:ea typeface="Calibri"/>
                <a:cs typeface="Calibri"/>
              </a:rPr>
              <a:t>Source 2110</a:t>
            </a:r>
            <a:endParaRPr lang="fr-FR"/>
          </a:p>
        </p:txBody>
      </p:sp>
      <p:cxnSp>
        <p:nvCxnSpPr>
          <p:cNvPr id="26" name="Connecteur droit avec flèche 25">
            <a:extLst>
              <a:ext uri="{FF2B5EF4-FFF2-40B4-BE49-F238E27FC236}">
                <a16:creationId xmlns:a16="http://schemas.microsoft.com/office/drawing/2014/main" id="{0DC71A28-340E-75DC-DFD7-525521867BC0}"/>
              </a:ext>
            </a:extLst>
          </p:cNvPr>
          <p:cNvCxnSpPr/>
          <p:nvPr/>
        </p:nvCxnSpPr>
        <p:spPr>
          <a:xfrm>
            <a:off x="2820275" y="3398345"/>
            <a:ext cx="364006" cy="2451"/>
          </a:xfrm>
          <a:prstGeom prst="straightConnector1">
            <a:avLst/>
          </a:prstGeom>
          <a:ln>
            <a:tailEnd type="triangle"/>
          </a:ln>
        </p:spPr>
        <p:style>
          <a:lnRef idx="3">
            <a:schemeClr val="accent1"/>
          </a:lnRef>
          <a:fillRef idx="0">
            <a:schemeClr val="accent1"/>
          </a:fillRef>
          <a:effectRef idx="2">
            <a:schemeClr val="accent1"/>
          </a:effectRef>
          <a:fontRef idx="minor">
            <a:schemeClr val="tx1"/>
          </a:fontRef>
        </p:style>
      </p:cxnSp>
      <p:cxnSp>
        <p:nvCxnSpPr>
          <p:cNvPr id="27" name="Connecteur droit avec flèche 26">
            <a:extLst>
              <a:ext uri="{FF2B5EF4-FFF2-40B4-BE49-F238E27FC236}">
                <a16:creationId xmlns:a16="http://schemas.microsoft.com/office/drawing/2014/main" id="{4C23D74C-7DB6-8118-F3CB-033731ACED2E}"/>
              </a:ext>
            </a:extLst>
          </p:cNvPr>
          <p:cNvCxnSpPr>
            <a:cxnSpLocks/>
          </p:cNvCxnSpPr>
          <p:nvPr/>
        </p:nvCxnSpPr>
        <p:spPr>
          <a:xfrm>
            <a:off x="5763171" y="3398344"/>
            <a:ext cx="364006" cy="2451"/>
          </a:xfrm>
          <a:prstGeom prst="straightConnector1">
            <a:avLst/>
          </a:prstGeom>
          <a:ln>
            <a:tailEnd type="triangle"/>
          </a:ln>
        </p:spPr>
        <p:style>
          <a:lnRef idx="3">
            <a:schemeClr val="accent1"/>
          </a:lnRef>
          <a:fillRef idx="0">
            <a:schemeClr val="accent1"/>
          </a:fillRef>
          <a:effectRef idx="2">
            <a:schemeClr val="accent1"/>
          </a:effectRef>
          <a:fontRef idx="minor">
            <a:schemeClr val="tx1"/>
          </a:fontRef>
        </p:style>
      </p:cxnSp>
      <p:cxnSp>
        <p:nvCxnSpPr>
          <p:cNvPr id="28" name="Connecteur droit avec flèche 27">
            <a:extLst>
              <a:ext uri="{FF2B5EF4-FFF2-40B4-BE49-F238E27FC236}">
                <a16:creationId xmlns:a16="http://schemas.microsoft.com/office/drawing/2014/main" id="{34E14FDF-F647-167E-3418-C802F8AC7CB7}"/>
              </a:ext>
            </a:extLst>
          </p:cNvPr>
          <p:cNvCxnSpPr>
            <a:cxnSpLocks/>
          </p:cNvCxnSpPr>
          <p:nvPr/>
        </p:nvCxnSpPr>
        <p:spPr>
          <a:xfrm>
            <a:off x="8723584" y="3442137"/>
            <a:ext cx="364006" cy="2451"/>
          </a:xfrm>
          <a:prstGeom prst="straightConnector1">
            <a:avLst/>
          </a:prstGeom>
          <a:ln>
            <a:tailEnd type="triangle"/>
          </a:ln>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6347952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34979D-5B9E-70FE-B29D-FE5E20872BC0}"/>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8B72013B-0BF3-746C-D819-52B60249E3EB}"/>
              </a:ext>
            </a:extLst>
          </p:cNvPr>
          <p:cNvSpPr>
            <a:spLocks noGrp="1"/>
          </p:cNvSpPr>
          <p:nvPr>
            <p:ph type="title"/>
          </p:nvPr>
        </p:nvSpPr>
        <p:spPr/>
        <p:txBody>
          <a:bodyPr/>
          <a:lstStyle/>
          <a:p>
            <a:r>
              <a:rPr lang="fr-FR">
                <a:ea typeface="Calibri Light"/>
                <a:cs typeface="Calibri Light"/>
              </a:rPr>
              <a:t>Cas d'utilisation IPMX</a:t>
            </a:r>
            <a:endParaRPr lang="fr-FR"/>
          </a:p>
        </p:txBody>
      </p:sp>
      <p:sp>
        <p:nvSpPr>
          <p:cNvPr id="20" name="Rectangle : coins arrondis 19">
            <a:extLst>
              <a:ext uri="{FF2B5EF4-FFF2-40B4-BE49-F238E27FC236}">
                <a16:creationId xmlns:a16="http://schemas.microsoft.com/office/drawing/2014/main" id="{827418FA-7756-9BE9-A96C-ABC3F0491AD0}"/>
              </a:ext>
            </a:extLst>
          </p:cNvPr>
          <p:cNvSpPr/>
          <p:nvPr/>
        </p:nvSpPr>
        <p:spPr>
          <a:xfrm>
            <a:off x="9087651" y="3846990"/>
            <a:ext cx="2541568" cy="1406084"/>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fr-FR" sz="2800">
                <a:ea typeface="Calibri"/>
                <a:cs typeface="Calibri"/>
              </a:rPr>
              <a:t>Écran</a:t>
            </a:r>
          </a:p>
          <a:p>
            <a:pPr algn="ctr"/>
            <a:r>
              <a:rPr lang="fr-FR" sz="2800">
                <a:ea typeface="Calibri"/>
                <a:cs typeface="Calibri"/>
              </a:rPr>
              <a:t>IPMX</a:t>
            </a:r>
          </a:p>
        </p:txBody>
      </p:sp>
      <p:sp>
        <p:nvSpPr>
          <p:cNvPr id="25" name="Rectangle : coins arrondis 24">
            <a:extLst>
              <a:ext uri="{FF2B5EF4-FFF2-40B4-BE49-F238E27FC236}">
                <a16:creationId xmlns:a16="http://schemas.microsoft.com/office/drawing/2014/main" id="{B94B2E41-2FB1-D546-FCD6-1D01ACD671CC}"/>
              </a:ext>
            </a:extLst>
          </p:cNvPr>
          <p:cNvSpPr/>
          <p:nvPr/>
        </p:nvSpPr>
        <p:spPr>
          <a:xfrm>
            <a:off x="285235" y="3846987"/>
            <a:ext cx="2541568" cy="1406084"/>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fr-FR" sz="2800">
                <a:ea typeface="Calibri"/>
                <a:cs typeface="Calibri"/>
              </a:rPr>
              <a:t>Source 2110</a:t>
            </a:r>
            <a:endParaRPr lang="fr-FR"/>
          </a:p>
        </p:txBody>
      </p:sp>
      <p:cxnSp>
        <p:nvCxnSpPr>
          <p:cNvPr id="4" name="Connecteur droit avec flèche 3">
            <a:extLst>
              <a:ext uri="{FF2B5EF4-FFF2-40B4-BE49-F238E27FC236}">
                <a16:creationId xmlns:a16="http://schemas.microsoft.com/office/drawing/2014/main" id="{E794F27C-83FC-05F3-5951-B1856BBFE373}"/>
              </a:ext>
            </a:extLst>
          </p:cNvPr>
          <p:cNvCxnSpPr/>
          <p:nvPr/>
        </p:nvCxnSpPr>
        <p:spPr>
          <a:xfrm>
            <a:off x="3047999" y="4510690"/>
            <a:ext cx="5710621" cy="0"/>
          </a:xfrm>
          <a:prstGeom prst="straightConnector1">
            <a:avLst/>
          </a:prstGeom>
          <a:ln>
            <a:tailEnd type="triangle"/>
          </a:ln>
        </p:spPr>
        <p:style>
          <a:lnRef idx="3">
            <a:schemeClr val="accent1"/>
          </a:lnRef>
          <a:fillRef idx="0">
            <a:schemeClr val="accent1"/>
          </a:fillRef>
          <a:effectRef idx="2">
            <a:schemeClr val="accent1"/>
          </a:effectRef>
          <a:fontRef idx="minor">
            <a:schemeClr val="tx1"/>
          </a:fontRef>
        </p:style>
      </p:cxnSp>
      <p:sp>
        <p:nvSpPr>
          <p:cNvPr id="6" name="Rectangle : coins arrondis 5">
            <a:extLst>
              <a:ext uri="{FF2B5EF4-FFF2-40B4-BE49-F238E27FC236}">
                <a16:creationId xmlns:a16="http://schemas.microsoft.com/office/drawing/2014/main" id="{E0626A7D-AECB-499F-B88B-223DBE781710}"/>
              </a:ext>
            </a:extLst>
          </p:cNvPr>
          <p:cNvSpPr/>
          <p:nvPr/>
        </p:nvSpPr>
        <p:spPr>
          <a:xfrm>
            <a:off x="9096410" y="1911334"/>
            <a:ext cx="2541568" cy="1406084"/>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fr-FR" sz="2800">
                <a:ea typeface="Calibri"/>
                <a:cs typeface="Calibri"/>
              </a:rPr>
              <a:t>Écran</a:t>
            </a:r>
          </a:p>
          <a:p>
            <a:pPr algn="ctr"/>
            <a:r>
              <a:rPr lang="fr-FR" sz="2800">
                <a:ea typeface="Calibri"/>
                <a:cs typeface="Calibri"/>
              </a:rPr>
              <a:t>HDMI</a:t>
            </a:r>
          </a:p>
        </p:txBody>
      </p:sp>
      <p:sp>
        <p:nvSpPr>
          <p:cNvPr id="8" name="Rectangle : coins arrondis 7">
            <a:extLst>
              <a:ext uri="{FF2B5EF4-FFF2-40B4-BE49-F238E27FC236}">
                <a16:creationId xmlns:a16="http://schemas.microsoft.com/office/drawing/2014/main" id="{6E90B00D-A07C-62D3-FEA2-73E491341523}"/>
              </a:ext>
            </a:extLst>
          </p:cNvPr>
          <p:cNvSpPr/>
          <p:nvPr/>
        </p:nvSpPr>
        <p:spPr>
          <a:xfrm>
            <a:off x="6162271" y="1911333"/>
            <a:ext cx="2541568" cy="1406084"/>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fr-FR" sz="2800" err="1">
                <a:ea typeface="Calibri"/>
                <a:cs typeface="Calibri"/>
              </a:rPr>
              <a:t>Conv</a:t>
            </a:r>
            <a:endParaRPr lang="fr-FR" err="1"/>
          </a:p>
          <a:p>
            <a:pPr algn="ctr"/>
            <a:r>
              <a:rPr lang="fr-FR" sz="2800">
                <a:ea typeface="Calibri"/>
                <a:cs typeface="Calibri"/>
              </a:rPr>
              <a:t>SDI -&gt;HDMI</a:t>
            </a:r>
            <a:endParaRPr lang="fr-FR"/>
          </a:p>
        </p:txBody>
      </p:sp>
      <p:sp>
        <p:nvSpPr>
          <p:cNvPr id="10" name="Rectangle : coins arrondis 9">
            <a:extLst>
              <a:ext uri="{FF2B5EF4-FFF2-40B4-BE49-F238E27FC236}">
                <a16:creationId xmlns:a16="http://schemas.microsoft.com/office/drawing/2014/main" id="{B9FA9BFC-D98C-5009-56B9-E26C13F4DBCB}"/>
              </a:ext>
            </a:extLst>
          </p:cNvPr>
          <p:cNvSpPr/>
          <p:nvPr/>
        </p:nvSpPr>
        <p:spPr>
          <a:xfrm>
            <a:off x="3228133" y="1911332"/>
            <a:ext cx="2541568" cy="1406084"/>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fr-FR" sz="2800">
                <a:ea typeface="Calibri"/>
                <a:cs typeface="Calibri"/>
              </a:rPr>
              <a:t>IPG</a:t>
            </a:r>
            <a:endParaRPr lang="fr-FR">
              <a:ea typeface="Calibri"/>
              <a:cs typeface="Calibri"/>
            </a:endParaRPr>
          </a:p>
          <a:p>
            <a:pPr algn="ctr"/>
            <a:r>
              <a:rPr lang="fr-FR" sz="2800">
                <a:ea typeface="Calibri"/>
                <a:cs typeface="Calibri"/>
              </a:rPr>
              <a:t>2110-&gt;SDI</a:t>
            </a:r>
            <a:endParaRPr lang="fr-FR">
              <a:ea typeface="Calibri"/>
              <a:cs typeface="Calibri"/>
            </a:endParaRPr>
          </a:p>
        </p:txBody>
      </p:sp>
      <p:sp>
        <p:nvSpPr>
          <p:cNvPr id="12" name="Rectangle : coins arrondis 11">
            <a:extLst>
              <a:ext uri="{FF2B5EF4-FFF2-40B4-BE49-F238E27FC236}">
                <a16:creationId xmlns:a16="http://schemas.microsoft.com/office/drawing/2014/main" id="{CB6B6DC8-EC1D-7C15-A651-7186D1501247}"/>
              </a:ext>
            </a:extLst>
          </p:cNvPr>
          <p:cNvSpPr/>
          <p:nvPr/>
        </p:nvSpPr>
        <p:spPr>
          <a:xfrm>
            <a:off x="293994" y="1911331"/>
            <a:ext cx="2541568" cy="1406084"/>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fr-FR" sz="2800">
                <a:ea typeface="Calibri"/>
                <a:cs typeface="Calibri"/>
              </a:rPr>
              <a:t>Source 2110</a:t>
            </a:r>
            <a:endParaRPr lang="fr-FR"/>
          </a:p>
        </p:txBody>
      </p:sp>
      <p:cxnSp>
        <p:nvCxnSpPr>
          <p:cNvPr id="14" name="Connecteur droit avec flèche 13">
            <a:extLst>
              <a:ext uri="{FF2B5EF4-FFF2-40B4-BE49-F238E27FC236}">
                <a16:creationId xmlns:a16="http://schemas.microsoft.com/office/drawing/2014/main" id="{A58E75F9-5926-D59E-17CF-306ACC2690BF}"/>
              </a:ext>
            </a:extLst>
          </p:cNvPr>
          <p:cNvCxnSpPr/>
          <p:nvPr/>
        </p:nvCxnSpPr>
        <p:spPr>
          <a:xfrm>
            <a:off x="2829034" y="2583793"/>
            <a:ext cx="364006" cy="2451"/>
          </a:xfrm>
          <a:prstGeom prst="straightConnector1">
            <a:avLst/>
          </a:prstGeom>
          <a:ln>
            <a:tailEnd type="triangle"/>
          </a:ln>
        </p:spPr>
        <p:style>
          <a:lnRef idx="3">
            <a:schemeClr val="accent1"/>
          </a:lnRef>
          <a:fillRef idx="0">
            <a:schemeClr val="accent1"/>
          </a:fillRef>
          <a:effectRef idx="2">
            <a:schemeClr val="accent1"/>
          </a:effectRef>
          <a:fontRef idx="minor">
            <a:schemeClr val="tx1"/>
          </a:fontRef>
        </p:style>
      </p:cxnSp>
      <p:cxnSp>
        <p:nvCxnSpPr>
          <p:cNvPr id="16" name="Connecteur droit avec flèche 15">
            <a:extLst>
              <a:ext uri="{FF2B5EF4-FFF2-40B4-BE49-F238E27FC236}">
                <a16:creationId xmlns:a16="http://schemas.microsoft.com/office/drawing/2014/main" id="{CB40BBA1-3244-BF38-06F4-E100803F157C}"/>
              </a:ext>
            </a:extLst>
          </p:cNvPr>
          <p:cNvCxnSpPr>
            <a:cxnSpLocks/>
          </p:cNvCxnSpPr>
          <p:nvPr/>
        </p:nvCxnSpPr>
        <p:spPr>
          <a:xfrm>
            <a:off x="5771930" y="2583792"/>
            <a:ext cx="364006" cy="2451"/>
          </a:xfrm>
          <a:prstGeom prst="straightConnector1">
            <a:avLst/>
          </a:prstGeom>
          <a:ln>
            <a:tailEnd type="triangle"/>
          </a:ln>
        </p:spPr>
        <p:style>
          <a:lnRef idx="3">
            <a:schemeClr val="accent1"/>
          </a:lnRef>
          <a:fillRef idx="0">
            <a:schemeClr val="accent1"/>
          </a:fillRef>
          <a:effectRef idx="2">
            <a:schemeClr val="accent1"/>
          </a:effectRef>
          <a:fontRef idx="minor">
            <a:schemeClr val="tx1"/>
          </a:fontRef>
        </p:style>
      </p:cxnSp>
      <p:cxnSp>
        <p:nvCxnSpPr>
          <p:cNvPr id="18" name="Connecteur droit avec flèche 17">
            <a:extLst>
              <a:ext uri="{FF2B5EF4-FFF2-40B4-BE49-F238E27FC236}">
                <a16:creationId xmlns:a16="http://schemas.microsoft.com/office/drawing/2014/main" id="{A89F50E2-5CD8-D1F3-6CAE-F33B0602BF6E}"/>
              </a:ext>
            </a:extLst>
          </p:cNvPr>
          <p:cNvCxnSpPr>
            <a:cxnSpLocks/>
          </p:cNvCxnSpPr>
          <p:nvPr/>
        </p:nvCxnSpPr>
        <p:spPr>
          <a:xfrm>
            <a:off x="8732343" y="2627585"/>
            <a:ext cx="364006" cy="2451"/>
          </a:xfrm>
          <a:prstGeom prst="straightConnector1">
            <a:avLst/>
          </a:prstGeom>
          <a:ln>
            <a:tailEnd type="triangle"/>
          </a:ln>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3912373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42F1E4-7BF7-47B1-D5FB-46765FA48354}"/>
            </a:ext>
          </a:extLst>
        </p:cNvPr>
        <p:cNvGrpSpPr/>
        <p:nvPr/>
      </p:nvGrpSpPr>
      <p:grpSpPr>
        <a:xfrm>
          <a:off x="0" y="0"/>
          <a:ext cx="0" cy="0"/>
          <a:chOff x="0" y="0"/>
          <a:chExt cx="0" cy="0"/>
        </a:xfrm>
      </p:grpSpPr>
      <p:sp>
        <p:nvSpPr>
          <p:cNvPr id="13" name="TextBox 12">
            <a:extLst>
              <a:ext uri="{FF2B5EF4-FFF2-40B4-BE49-F238E27FC236}">
                <a16:creationId xmlns:a16="http://schemas.microsoft.com/office/drawing/2014/main" id="{03E078F1-6A36-EA71-FC2D-B8A5C9F71D19}"/>
              </a:ext>
            </a:extLst>
          </p:cNvPr>
          <p:cNvSpPr txBox="1"/>
          <p:nvPr/>
        </p:nvSpPr>
        <p:spPr>
          <a:xfrm>
            <a:off x="356180" y="1169770"/>
            <a:ext cx="11726780" cy="5326206"/>
          </a:xfrm>
          <a:prstGeom prst="rect">
            <a:avLst/>
          </a:prstGeom>
          <a:noFill/>
        </p:spPr>
        <p:txBody>
          <a:bodyPr wrap="square" lIns="60960" tIns="90000" rIns="60960" bIns="90000" rtlCol="0" anchor="t">
            <a:noAutofit/>
          </a:bodyPr>
          <a:lstStyle/>
          <a:p>
            <a:pPr marL="285750" lvl="0" indent="-285750">
              <a:lnSpc>
                <a:spcPct val="150000"/>
              </a:lnSpc>
              <a:buSzPct val="100000"/>
              <a:buFont typeface="Arial" panose="020B0604020202020204" pitchFamily="34" charset="0"/>
              <a:buChar char="•"/>
              <a:tabLst>
                <a:tab pos="457200" algn="l"/>
              </a:tabLst>
            </a:pPr>
            <a:r>
              <a:rPr lang="fr-FR" sz="2400" noProof="0"/>
              <a:t>Monitoring en régie : avoir des écrans IPMX plutôt que des </a:t>
            </a:r>
            <a:r>
              <a:rPr lang="fr-FR" sz="2400" noProof="0" err="1"/>
              <a:t>gateway</a:t>
            </a:r>
            <a:r>
              <a:rPr lang="fr-FR" sz="2400" noProof="0"/>
              <a:t> 2110 -&gt; SDI -&gt; HDMI </a:t>
            </a:r>
            <a:endParaRPr lang="fr-FR" sz="2400" noProof="0">
              <a:ea typeface="Calibri"/>
              <a:cs typeface="Calibri"/>
            </a:endParaRPr>
          </a:p>
          <a:p>
            <a:pPr marL="285750" lvl="0" indent="-285750">
              <a:lnSpc>
                <a:spcPct val="150000"/>
              </a:lnSpc>
              <a:buSzPct val="100000"/>
              <a:buFont typeface="Arial" panose="020B0604020202020204" pitchFamily="34" charset="0"/>
              <a:buChar char="•"/>
              <a:tabLst>
                <a:tab pos="457200" algn="l"/>
              </a:tabLst>
            </a:pPr>
            <a:r>
              <a:rPr lang="fr-FR" sz="2400" noProof="0"/>
              <a:t>Retours loges / salles de réunions</a:t>
            </a:r>
            <a:endParaRPr lang="fr-FR" sz="2400" noProof="0">
              <a:ea typeface="Calibri" panose="020F0502020204030204"/>
              <a:cs typeface="Calibri" panose="020F0502020204030204"/>
            </a:endParaRPr>
          </a:p>
          <a:p>
            <a:pPr marL="285750" indent="-285750">
              <a:lnSpc>
                <a:spcPct val="150000"/>
              </a:lnSpc>
              <a:buSzPct val="100000"/>
              <a:buFont typeface="Arial" panose="020B0604020202020204" pitchFamily="34" charset="0"/>
              <a:buChar char="•"/>
              <a:tabLst>
                <a:tab pos="457200" algn="l"/>
              </a:tabLst>
            </a:pPr>
            <a:r>
              <a:rPr lang="fr-FR" sz="2400" noProof="0"/>
              <a:t>Écrans en plateau : mur de LED, écran retour, </a:t>
            </a:r>
            <a:r>
              <a:rPr lang="fr-FR" sz="2400"/>
              <a:t>…</a:t>
            </a:r>
            <a:endParaRPr lang="fr-FR" sz="2400">
              <a:ea typeface="Calibri"/>
              <a:cs typeface="Calibri"/>
            </a:endParaRPr>
          </a:p>
          <a:p>
            <a:pPr marL="285750" lvl="0" indent="-285750">
              <a:lnSpc>
                <a:spcPct val="150000"/>
              </a:lnSpc>
              <a:buSzPct val="100000"/>
              <a:buFont typeface="Arial" panose="020B0604020202020204" pitchFamily="34" charset="0"/>
              <a:buChar char="•"/>
              <a:tabLst>
                <a:tab pos="457200" algn="l"/>
              </a:tabLst>
            </a:pPr>
            <a:r>
              <a:rPr lang="fr-FR" sz="2400" noProof="0"/>
              <a:t>Duplex de type Teams / Zoom / Skype : récupération de flux en IPMX, asynchrones</a:t>
            </a:r>
            <a:endParaRPr lang="fr-FR" sz="2400">
              <a:ea typeface="Calibri" panose="020F0502020204030204"/>
              <a:cs typeface="Calibri" panose="020F0502020204030204"/>
            </a:endParaRPr>
          </a:p>
          <a:p>
            <a:pPr marL="285750" lvl="0" indent="-285750">
              <a:lnSpc>
                <a:spcPct val="150000"/>
              </a:lnSpc>
              <a:buSzPct val="100000"/>
              <a:buFont typeface="Arial" panose="020B0604020202020204" pitchFamily="34" charset="0"/>
              <a:buChar char="•"/>
              <a:tabLst>
                <a:tab pos="457200" algn="l"/>
              </a:tabLst>
            </a:pPr>
            <a:r>
              <a:rPr lang="fr-FR" sz="2400" noProof="0"/>
              <a:t>Récupération de tout type de flux « non broadcast » asynchrones </a:t>
            </a:r>
          </a:p>
          <a:p>
            <a:pPr marL="285750" lvl="0" indent="-285750">
              <a:lnSpc>
                <a:spcPct val="150000"/>
              </a:lnSpc>
              <a:buSzPct val="100000"/>
              <a:buFont typeface="Arial" panose="020B0604020202020204" pitchFamily="34" charset="0"/>
              <a:buChar char="•"/>
              <a:tabLst>
                <a:tab pos="457200" algn="l"/>
              </a:tabLst>
            </a:pPr>
            <a:r>
              <a:rPr lang="fr-FR" sz="2400" noProof="0"/>
              <a:t>Échanges facilités entre vidéo et KVM </a:t>
            </a:r>
          </a:p>
          <a:p>
            <a:pPr marL="285750" lvl="0" indent="-285750">
              <a:lnSpc>
                <a:spcPct val="150000"/>
              </a:lnSpc>
              <a:buSzPct val="100000"/>
              <a:buFont typeface="Arial" panose="020B0604020202020204" pitchFamily="34" charset="0"/>
              <a:buChar char="•"/>
              <a:tabLst>
                <a:tab pos="457200" algn="l"/>
              </a:tabLst>
            </a:pPr>
            <a:r>
              <a:rPr lang="fr-FR" sz="2400" noProof="0"/>
              <a:t>Faciliter une conservation de la synchro </a:t>
            </a:r>
            <a:r>
              <a:rPr lang="fr-FR" sz="2400" noProof="0" err="1"/>
              <a:t>video</a:t>
            </a:r>
            <a:r>
              <a:rPr lang="fr-FR" sz="2400" noProof="0"/>
              <a:t>/son par comparaison avec une utilisation Dante ou autre, avec l’audio séparé</a:t>
            </a:r>
          </a:p>
        </p:txBody>
      </p:sp>
      <p:sp>
        <p:nvSpPr>
          <p:cNvPr id="2" name="TextBox 1">
            <a:extLst>
              <a:ext uri="{FF2B5EF4-FFF2-40B4-BE49-F238E27FC236}">
                <a16:creationId xmlns:a16="http://schemas.microsoft.com/office/drawing/2014/main" id="{57BA98B9-1A83-6664-2173-1792305EAA43}"/>
              </a:ext>
            </a:extLst>
          </p:cNvPr>
          <p:cNvSpPr txBox="1"/>
          <p:nvPr/>
        </p:nvSpPr>
        <p:spPr>
          <a:xfrm>
            <a:off x="2139391" y="156519"/>
            <a:ext cx="8273236" cy="646331"/>
          </a:xfrm>
          <a:prstGeom prst="rect">
            <a:avLst/>
          </a:prstGeom>
          <a:noFill/>
        </p:spPr>
        <p:txBody>
          <a:bodyPr wrap="square" rtlCol="0">
            <a:spAutoFit/>
          </a:bodyPr>
          <a:lstStyle/>
          <a:p>
            <a:r>
              <a:rPr lang="fr-FR" sz="3600" noProof="0"/>
              <a:t>Cas d'utilisation</a:t>
            </a:r>
          </a:p>
        </p:txBody>
      </p:sp>
    </p:spTree>
    <p:extLst>
      <p:ext uri="{BB962C8B-B14F-4D97-AF65-F5344CB8AC3E}">
        <p14:creationId xmlns:p14="http://schemas.microsoft.com/office/powerpoint/2010/main" val="18664462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3">
                                            <p:txEl>
                                              <p:pRg st="2" end="2"/>
                                            </p:txEl>
                                          </p:spTgt>
                                        </p:tgtEl>
                                        <p:attrNameLst>
                                          <p:attrName>style.visibility</p:attrName>
                                        </p:attrNameLst>
                                      </p:cBhvr>
                                      <p:to>
                                        <p:strVal val="visible"/>
                                      </p:to>
                                    </p:set>
                                    <p:animEffect transition="in" filter="fade">
                                      <p:cBhvr>
                                        <p:cTn id="7" dur="500"/>
                                        <p:tgtEl>
                                          <p:spTgt spid="13">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3">
                                            <p:txEl>
                                              <p:pRg st="3" end="3"/>
                                            </p:txEl>
                                          </p:spTgt>
                                        </p:tgtEl>
                                        <p:attrNameLst>
                                          <p:attrName>style.visibility</p:attrName>
                                        </p:attrNameLst>
                                      </p:cBhvr>
                                      <p:to>
                                        <p:strVal val="visible"/>
                                      </p:to>
                                    </p:set>
                                    <p:animEffect transition="in" filter="fade">
                                      <p:cBhvr>
                                        <p:cTn id="12" dur="500"/>
                                        <p:tgtEl>
                                          <p:spTgt spid="13">
                                            <p:txEl>
                                              <p:pRg st="3" end="3"/>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3">
                                            <p:txEl>
                                              <p:pRg st="4" end="4"/>
                                            </p:txEl>
                                          </p:spTgt>
                                        </p:tgtEl>
                                        <p:attrNameLst>
                                          <p:attrName>style.visibility</p:attrName>
                                        </p:attrNameLst>
                                      </p:cBhvr>
                                      <p:to>
                                        <p:strVal val="visible"/>
                                      </p:to>
                                    </p:set>
                                    <p:animEffect transition="in" filter="fade">
                                      <p:cBhvr>
                                        <p:cTn id="17" dur="500"/>
                                        <p:tgtEl>
                                          <p:spTgt spid="13">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3">
                                            <p:txEl>
                                              <p:pRg st="5" end="5"/>
                                            </p:txEl>
                                          </p:spTgt>
                                        </p:tgtEl>
                                        <p:attrNameLst>
                                          <p:attrName>style.visibility</p:attrName>
                                        </p:attrNameLst>
                                      </p:cBhvr>
                                      <p:to>
                                        <p:strVal val="visible"/>
                                      </p:to>
                                    </p:set>
                                    <p:animEffect transition="in" filter="fade">
                                      <p:cBhvr>
                                        <p:cTn id="22" dur="500"/>
                                        <p:tgtEl>
                                          <p:spTgt spid="13">
                                            <p:txEl>
                                              <p:pRg st="5" end="5"/>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3">
                                            <p:txEl>
                                              <p:pRg st="6" end="6"/>
                                            </p:txEl>
                                          </p:spTgt>
                                        </p:tgtEl>
                                        <p:attrNameLst>
                                          <p:attrName>style.visibility</p:attrName>
                                        </p:attrNameLst>
                                      </p:cBhvr>
                                      <p:to>
                                        <p:strVal val="visible"/>
                                      </p:to>
                                    </p:set>
                                    <p:animEffect transition="in" filter="fade">
                                      <p:cBhvr>
                                        <p:cTn id="27" dur="500"/>
                                        <p:tgtEl>
                                          <p:spTgt spid="1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descr="Une image contenant texte, capture d’écran, diagramme, conception&#10;&#10;Le contenu généré par l’IA peut être incorrect.">
            <a:extLst>
              <a:ext uri="{FF2B5EF4-FFF2-40B4-BE49-F238E27FC236}">
                <a16:creationId xmlns:a16="http://schemas.microsoft.com/office/drawing/2014/main" id="{6E588809-4B6F-C7D0-2F18-57119FCB706E}"/>
              </a:ext>
            </a:extLst>
          </p:cNvPr>
          <p:cNvPicPr>
            <a:picLocks noChangeAspect="1"/>
          </p:cNvPicPr>
          <p:nvPr/>
        </p:nvPicPr>
        <p:blipFill>
          <a:blip r:embed="rId3"/>
          <a:srcRect t="20386" b="7224"/>
          <a:stretch>
            <a:fillRect/>
          </a:stretch>
        </p:blipFill>
        <p:spPr>
          <a:xfrm>
            <a:off x="1316407" y="997259"/>
            <a:ext cx="8890973" cy="5704222"/>
          </a:xfrm>
          <a:prstGeom prst="rect">
            <a:avLst/>
          </a:prstGeom>
        </p:spPr>
      </p:pic>
      <p:sp>
        <p:nvSpPr>
          <p:cNvPr id="4" name="TextBox 1">
            <a:extLst>
              <a:ext uri="{FF2B5EF4-FFF2-40B4-BE49-F238E27FC236}">
                <a16:creationId xmlns:a16="http://schemas.microsoft.com/office/drawing/2014/main" id="{43E6A766-5FC9-B4D0-40DB-5A3C17F006FF}"/>
              </a:ext>
            </a:extLst>
          </p:cNvPr>
          <p:cNvSpPr txBox="1"/>
          <p:nvPr/>
        </p:nvSpPr>
        <p:spPr>
          <a:xfrm>
            <a:off x="2139391" y="156519"/>
            <a:ext cx="8273236" cy="646331"/>
          </a:xfrm>
          <a:prstGeom prst="rect">
            <a:avLst/>
          </a:prstGeom>
          <a:noFill/>
        </p:spPr>
        <p:txBody>
          <a:bodyPr wrap="square" rtlCol="0">
            <a:spAutoFit/>
          </a:bodyPr>
          <a:lstStyle/>
          <a:p>
            <a:r>
              <a:rPr lang="fr-FR" sz="3600" noProof="0"/>
              <a:t>Cas d'utilisation</a:t>
            </a:r>
          </a:p>
        </p:txBody>
      </p:sp>
      <p:sp>
        <p:nvSpPr>
          <p:cNvPr id="5" name="ZoneTexte 4">
            <a:extLst>
              <a:ext uri="{FF2B5EF4-FFF2-40B4-BE49-F238E27FC236}">
                <a16:creationId xmlns:a16="http://schemas.microsoft.com/office/drawing/2014/main" id="{449E9400-0B2A-4230-2078-47B5BDB5EF5B}"/>
              </a:ext>
            </a:extLst>
          </p:cNvPr>
          <p:cNvSpPr txBox="1"/>
          <p:nvPr/>
        </p:nvSpPr>
        <p:spPr>
          <a:xfrm>
            <a:off x="6276009" y="6704111"/>
            <a:ext cx="3337034"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r"/>
            <a:r>
              <a:rPr lang="fr-FR" sz="1400" i="1">
                <a:ea typeface="Calibri"/>
                <a:cs typeface="Calibri"/>
              </a:rPr>
              <a:t>Source : IPMX.io</a:t>
            </a:r>
            <a:endParaRPr lang="fr-FR">
              <a:ea typeface="Calibri" panose="020F0502020204030204"/>
              <a:cs typeface="Calibri" panose="020F0502020204030204"/>
            </a:endParaRPr>
          </a:p>
        </p:txBody>
      </p:sp>
    </p:spTree>
    <p:extLst>
      <p:ext uri="{BB962C8B-B14F-4D97-AF65-F5344CB8AC3E}">
        <p14:creationId xmlns:p14="http://schemas.microsoft.com/office/powerpoint/2010/main" val="3397252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3C27A1-3E2D-967A-9081-5F66A886A38C}"/>
            </a:ext>
          </a:extLst>
        </p:cNvPr>
        <p:cNvGrpSpPr/>
        <p:nvPr/>
      </p:nvGrpSpPr>
      <p:grpSpPr>
        <a:xfrm>
          <a:off x="0" y="0"/>
          <a:ext cx="0" cy="0"/>
          <a:chOff x="0" y="0"/>
          <a:chExt cx="0" cy="0"/>
        </a:xfrm>
      </p:grpSpPr>
      <p:sp>
        <p:nvSpPr>
          <p:cNvPr id="3" name="TextBox 1">
            <a:extLst>
              <a:ext uri="{FF2B5EF4-FFF2-40B4-BE49-F238E27FC236}">
                <a16:creationId xmlns:a16="http://schemas.microsoft.com/office/drawing/2014/main" id="{EBAABD77-5E96-2E40-1CEE-900A09FCF7E3}"/>
              </a:ext>
            </a:extLst>
          </p:cNvPr>
          <p:cNvSpPr txBox="1"/>
          <p:nvPr/>
        </p:nvSpPr>
        <p:spPr>
          <a:xfrm>
            <a:off x="2139391" y="156519"/>
            <a:ext cx="8273236" cy="646331"/>
          </a:xfrm>
          <a:prstGeom prst="rect">
            <a:avLst/>
          </a:prstGeom>
          <a:noFill/>
        </p:spPr>
        <p:txBody>
          <a:bodyPr wrap="square" rtlCol="0">
            <a:spAutoFit/>
          </a:bodyPr>
          <a:lstStyle/>
          <a:p>
            <a:r>
              <a:rPr lang="fr-FR" sz="3600" noProof="0"/>
              <a:t>Cas d'utilisation</a:t>
            </a:r>
          </a:p>
        </p:txBody>
      </p:sp>
      <p:sp>
        <p:nvSpPr>
          <p:cNvPr id="4" name="TextBox 1">
            <a:extLst>
              <a:ext uri="{FF2B5EF4-FFF2-40B4-BE49-F238E27FC236}">
                <a16:creationId xmlns:a16="http://schemas.microsoft.com/office/drawing/2014/main" id="{46204307-5171-73E2-6F9C-5B6526D3C265}"/>
              </a:ext>
            </a:extLst>
          </p:cNvPr>
          <p:cNvSpPr txBox="1"/>
          <p:nvPr/>
        </p:nvSpPr>
        <p:spPr>
          <a:xfrm>
            <a:off x="827058" y="1121719"/>
            <a:ext cx="2990036" cy="2308324"/>
          </a:xfrm>
          <a:prstGeom prst="rect">
            <a:avLst/>
          </a:prstGeom>
          <a:noFill/>
        </p:spPr>
        <p:txBody>
          <a:bodyPr wrap="square" lIns="91440" tIns="45720" rIns="91440" bIns="45720" rtlCol="0" anchor="t">
            <a:spAutoFit/>
          </a:bodyPr>
          <a:lstStyle/>
          <a:p>
            <a:r>
              <a:rPr lang="fr-FR" sz="2400"/>
              <a:t>Convertisseurs :</a:t>
            </a:r>
            <a:endParaRPr lang="fr-FR" sz="2400">
              <a:ea typeface="Calibri"/>
              <a:cs typeface="Calibri"/>
            </a:endParaRPr>
          </a:p>
          <a:p>
            <a:r>
              <a:rPr lang="fr-FR" sz="2400">
                <a:ea typeface="Calibri"/>
                <a:cs typeface="Calibri"/>
              </a:rPr>
              <a:t>• Cobalt</a:t>
            </a:r>
          </a:p>
          <a:p>
            <a:r>
              <a:rPr lang="fr-FR" sz="2400">
                <a:ea typeface="Calibri"/>
                <a:cs typeface="Calibri"/>
              </a:rPr>
              <a:t>• </a:t>
            </a:r>
            <a:r>
              <a:rPr lang="fr-FR" sz="2400" err="1">
                <a:ea typeface="Calibri"/>
                <a:cs typeface="Calibri"/>
              </a:rPr>
              <a:t>Evertz</a:t>
            </a:r>
            <a:endParaRPr lang="fr-FR" sz="2400">
              <a:ea typeface="Calibri"/>
              <a:cs typeface="Calibri"/>
            </a:endParaRPr>
          </a:p>
          <a:p>
            <a:r>
              <a:rPr lang="fr-FR" sz="2400">
                <a:ea typeface="Calibri"/>
                <a:cs typeface="Calibri"/>
              </a:rPr>
              <a:t>• Plexus AV</a:t>
            </a:r>
          </a:p>
          <a:p>
            <a:r>
              <a:rPr lang="fr-FR" sz="2400">
                <a:ea typeface="Calibri"/>
                <a:cs typeface="Calibri"/>
              </a:rPr>
              <a:t>• Matrox</a:t>
            </a:r>
            <a:endParaRPr lang="fr-FR"/>
          </a:p>
          <a:p>
            <a:r>
              <a:rPr lang="fr-FR" sz="2400">
                <a:ea typeface="Calibri"/>
                <a:cs typeface="Calibri"/>
              </a:rPr>
              <a:t>• etc.</a:t>
            </a:r>
          </a:p>
        </p:txBody>
      </p:sp>
      <p:pic>
        <p:nvPicPr>
          <p:cNvPr id="2" name="Image 1" descr="Une image contenant électroménager, Appareils électroniques, Électroménager&#10;&#10;Le contenu généré par l’IA peut être incorrect.">
            <a:extLst>
              <a:ext uri="{FF2B5EF4-FFF2-40B4-BE49-F238E27FC236}">
                <a16:creationId xmlns:a16="http://schemas.microsoft.com/office/drawing/2014/main" id="{464CD452-FC41-5FEA-E5B2-4E82D796A64F}"/>
              </a:ext>
            </a:extLst>
          </p:cNvPr>
          <p:cNvPicPr>
            <a:picLocks noChangeAspect="1"/>
          </p:cNvPicPr>
          <p:nvPr/>
        </p:nvPicPr>
        <p:blipFill>
          <a:blip r:embed="rId3"/>
          <a:stretch>
            <a:fillRect/>
          </a:stretch>
        </p:blipFill>
        <p:spPr>
          <a:xfrm>
            <a:off x="3508847" y="808133"/>
            <a:ext cx="3319961" cy="2205110"/>
          </a:xfrm>
          <a:prstGeom prst="rect">
            <a:avLst/>
          </a:prstGeom>
        </p:spPr>
      </p:pic>
      <p:pic>
        <p:nvPicPr>
          <p:cNvPr id="9" name="Image 8" descr="Une image contenant capture d’écran, Appareils électroniques, Ingénierie électronique, texte&#10;&#10;Le contenu généré par l’IA peut être incorrect.">
            <a:extLst>
              <a:ext uri="{FF2B5EF4-FFF2-40B4-BE49-F238E27FC236}">
                <a16:creationId xmlns:a16="http://schemas.microsoft.com/office/drawing/2014/main" id="{3AEF599C-C657-A9E3-2382-0DB49B64AA18}"/>
              </a:ext>
            </a:extLst>
          </p:cNvPr>
          <p:cNvPicPr>
            <a:picLocks noChangeAspect="1"/>
          </p:cNvPicPr>
          <p:nvPr/>
        </p:nvPicPr>
        <p:blipFill>
          <a:blip r:embed="rId4"/>
          <a:stretch>
            <a:fillRect/>
          </a:stretch>
        </p:blipFill>
        <p:spPr>
          <a:xfrm>
            <a:off x="5690260" y="4174143"/>
            <a:ext cx="5715000" cy="2362200"/>
          </a:xfrm>
          <a:prstGeom prst="rect">
            <a:avLst/>
          </a:prstGeom>
        </p:spPr>
      </p:pic>
      <p:pic>
        <p:nvPicPr>
          <p:cNvPr id="10" name="Image 9" descr="Une image contenant texte, Appareils électroniques, Ingénierie électronique, circuit&#10;&#10;Le contenu généré par l’IA peut être incorrect.">
            <a:extLst>
              <a:ext uri="{FF2B5EF4-FFF2-40B4-BE49-F238E27FC236}">
                <a16:creationId xmlns:a16="http://schemas.microsoft.com/office/drawing/2014/main" id="{EAF4D78C-0EB1-B5F9-BA42-8B08072AB9D5}"/>
              </a:ext>
            </a:extLst>
          </p:cNvPr>
          <p:cNvPicPr>
            <a:picLocks noChangeAspect="1"/>
          </p:cNvPicPr>
          <p:nvPr/>
        </p:nvPicPr>
        <p:blipFill>
          <a:blip r:embed="rId5"/>
          <a:stretch>
            <a:fillRect/>
          </a:stretch>
        </p:blipFill>
        <p:spPr>
          <a:xfrm>
            <a:off x="7454750" y="1302983"/>
            <a:ext cx="3747672" cy="1216585"/>
          </a:xfrm>
          <a:prstGeom prst="rect">
            <a:avLst/>
          </a:prstGeom>
        </p:spPr>
      </p:pic>
      <p:pic>
        <p:nvPicPr>
          <p:cNvPr id="11" name="Image 10" descr="Une image contenant Appareils électroniques, Ingénierie électronique, circuit, synthétiseur&#10;&#10;Le contenu généré par l’IA peut être incorrect.">
            <a:extLst>
              <a:ext uri="{FF2B5EF4-FFF2-40B4-BE49-F238E27FC236}">
                <a16:creationId xmlns:a16="http://schemas.microsoft.com/office/drawing/2014/main" id="{D2C6730E-AF1B-AD53-9183-FC055A5869FE}"/>
              </a:ext>
            </a:extLst>
          </p:cNvPr>
          <p:cNvPicPr>
            <a:picLocks noChangeAspect="1"/>
          </p:cNvPicPr>
          <p:nvPr/>
        </p:nvPicPr>
        <p:blipFill>
          <a:blip r:embed="rId6"/>
          <a:stretch>
            <a:fillRect/>
          </a:stretch>
        </p:blipFill>
        <p:spPr>
          <a:xfrm>
            <a:off x="652687" y="3539190"/>
            <a:ext cx="4521200" cy="3765313"/>
          </a:xfrm>
          <a:prstGeom prst="rect">
            <a:avLst/>
          </a:prstGeom>
        </p:spPr>
      </p:pic>
    </p:spTree>
    <p:extLst>
      <p:ext uri="{BB962C8B-B14F-4D97-AF65-F5344CB8AC3E}">
        <p14:creationId xmlns:p14="http://schemas.microsoft.com/office/powerpoint/2010/main" val="39761017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71B917-5E5A-A80E-565D-6FD7137CAAC5}"/>
            </a:ext>
          </a:extLst>
        </p:cNvPr>
        <p:cNvGrpSpPr/>
        <p:nvPr/>
      </p:nvGrpSpPr>
      <p:grpSpPr>
        <a:xfrm>
          <a:off x="0" y="0"/>
          <a:ext cx="0" cy="0"/>
          <a:chOff x="0" y="0"/>
          <a:chExt cx="0" cy="0"/>
        </a:xfrm>
      </p:grpSpPr>
      <p:sp>
        <p:nvSpPr>
          <p:cNvPr id="3" name="TextBox 1">
            <a:extLst>
              <a:ext uri="{FF2B5EF4-FFF2-40B4-BE49-F238E27FC236}">
                <a16:creationId xmlns:a16="http://schemas.microsoft.com/office/drawing/2014/main" id="{3E6EBCD5-39F5-ECD7-A8F0-B795EC3C3530}"/>
              </a:ext>
            </a:extLst>
          </p:cNvPr>
          <p:cNvSpPr txBox="1"/>
          <p:nvPr/>
        </p:nvSpPr>
        <p:spPr>
          <a:xfrm>
            <a:off x="2139391" y="156519"/>
            <a:ext cx="8273236" cy="646331"/>
          </a:xfrm>
          <a:prstGeom prst="rect">
            <a:avLst/>
          </a:prstGeom>
          <a:noFill/>
        </p:spPr>
        <p:txBody>
          <a:bodyPr wrap="square" rtlCol="0">
            <a:spAutoFit/>
          </a:bodyPr>
          <a:lstStyle/>
          <a:p>
            <a:r>
              <a:rPr lang="fr-FR" sz="3600" noProof="0"/>
              <a:t>Cas d'utilisation</a:t>
            </a:r>
          </a:p>
        </p:txBody>
      </p:sp>
      <p:sp>
        <p:nvSpPr>
          <p:cNvPr id="6" name="TextBox 1">
            <a:extLst>
              <a:ext uri="{FF2B5EF4-FFF2-40B4-BE49-F238E27FC236}">
                <a16:creationId xmlns:a16="http://schemas.microsoft.com/office/drawing/2014/main" id="{31452466-4D1C-18E4-4C51-852FACEE3B02}"/>
              </a:ext>
            </a:extLst>
          </p:cNvPr>
          <p:cNvSpPr txBox="1"/>
          <p:nvPr/>
        </p:nvSpPr>
        <p:spPr>
          <a:xfrm>
            <a:off x="893331" y="1112959"/>
            <a:ext cx="3726636" cy="2677656"/>
          </a:xfrm>
          <a:prstGeom prst="rect">
            <a:avLst/>
          </a:prstGeom>
          <a:noFill/>
        </p:spPr>
        <p:txBody>
          <a:bodyPr wrap="square" lIns="91440" tIns="45720" rIns="91440" bIns="45720" rtlCol="0" anchor="t">
            <a:spAutoFit/>
          </a:bodyPr>
          <a:lstStyle/>
          <a:p>
            <a:r>
              <a:rPr lang="fr-FR" sz="2400"/>
              <a:t>Processeur Vidéo (Mur </a:t>
            </a:r>
            <a:r>
              <a:rPr lang="fr-FR" sz="2400" err="1"/>
              <a:t>Led</a:t>
            </a:r>
            <a:r>
              <a:rPr lang="fr-FR" sz="2400"/>
              <a:t>, présentation, …) :</a:t>
            </a:r>
          </a:p>
          <a:p>
            <a:r>
              <a:rPr lang="fr-FR" sz="2400">
                <a:ea typeface="Calibri"/>
                <a:cs typeface="Calibri"/>
              </a:rPr>
              <a:t>• </a:t>
            </a:r>
            <a:r>
              <a:rPr lang="fr-FR" sz="2400" err="1">
                <a:ea typeface="Calibri"/>
                <a:cs typeface="Calibri"/>
              </a:rPr>
              <a:t>Megapixel</a:t>
            </a:r>
            <a:endParaRPr lang="fr-FR" sz="2400">
              <a:ea typeface="Calibri"/>
              <a:cs typeface="Calibri"/>
            </a:endParaRPr>
          </a:p>
          <a:p>
            <a:r>
              <a:rPr lang="fr-FR" sz="2400">
                <a:ea typeface="Calibri"/>
                <a:cs typeface="Calibri"/>
              </a:rPr>
              <a:t>• </a:t>
            </a:r>
            <a:r>
              <a:rPr lang="fr-FR" sz="2400" err="1">
                <a:ea typeface="Calibri"/>
                <a:cs typeface="Calibri"/>
              </a:rPr>
              <a:t>Brompton</a:t>
            </a:r>
            <a:br>
              <a:rPr lang="fr-FR" sz="2400">
                <a:ea typeface="Calibri"/>
                <a:cs typeface="Calibri"/>
              </a:rPr>
            </a:br>
            <a:r>
              <a:rPr lang="fr-FR" sz="2400">
                <a:ea typeface="Calibri"/>
                <a:cs typeface="Calibri"/>
              </a:rPr>
              <a:t>• </a:t>
            </a:r>
            <a:r>
              <a:rPr lang="fr-FR" sz="2400" err="1">
                <a:ea typeface="Calibri"/>
                <a:cs typeface="Calibri"/>
              </a:rPr>
              <a:t>Pixelhue</a:t>
            </a:r>
            <a:endParaRPr lang="fr-FR" sz="2400">
              <a:ea typeface="Calibri"/>
              <a:cs typeface="Calibri"/>
            </a:endParaRPr>
          </a:p>
          <a:p>
            <a:r>
              <a:rPr lang="fr-FR" sz="2400">
                <a:ea typeface="Calibri"/>
                <a:cs typeface="Calibri"/>
              </a:rPr>
              <a:t>• Roe Visual</a:t>
            </a:r>
          </a:p>
          <a:p>
            <a:r>
              <a:rPr lang="fr-FR" sz="2400">
                <a:ea typeface="Calibri"/>
                <a:cs typeface="Calibri"/>
              </a:rPr>
              <a:t>• Etc.</a:t>
            </a:r>
          </a:p>
        </p:txBody>
      </p:sp>
      <p:pic>
        <p:nvPicPr>
          <p:cNvPr id="2" name="Image 1" descr="Une image contenant Appareils électroniques, Ingénierie électronique, machine, circuit&#10;&#10;Le contenu généré par l’IA peut être incorrect.">
            <a:extLst>
              <a:ext uri="{FF2B5EF4-FFF2-40B4-BE49-F238E27FC236}">
                <a16:creationId xmlns:a16="http://schemas.microsoft.com/office/drawing/2014/main" id="{C6C24AE9-D9D1-C6A4-0144-188C59214E7B}"/>
              </a:ext>
            </a:extLst>
          </p:cNvPr>
          <p:cNvPicPr>
            <a:picLocks noChangeAspect="1"/>
          </p:cNvPicPr>
          <p:nvPr/>
        </p:nvPicPr>
        <p:blipFill>
          <a:blip r:embed="rId3"/>
          <a:stretch>
            <a:fillRect/>
          </a:stretch>
        </p:blipFill>
        <p:spPr>
          <a:xfrm>
            <a:off x="466298" y="3787397"/>
            <a:ext cx="5811672" cy="2206103"/>
          </a:xfrm>
          <a:prstGeom prst="rect">
            <a:avLst/>
          </a:prstGeom>
        </p:spPr>
      </p:pic>
      <p:pic>
        <p:nvPicPr>
          <p:cNvPr id="4" name="Image 3" descr="Une image contenant Appareils électroniques, texte, Ingénierie électronique, circuit&#10;&#10;Le contenu généré par l’IA peut être incorrect.">
            <a:extLst>
              <a:ext uri="{FF2B5EF4-FFF2-40B4-BE49-F238E27FC236}">
                <a16:creationId xmlns:a16="http://schemas.microsoft.com/office/drawing/2014/main" id="{99350C23-959D-1096-994E-2FC946FF503F}"/>
              </a:ext>
            </a:extLst>
          </p:cNvPr>
          <p:cNvPicPr>
            <a:picLocks noChangeAspect="1"/>
          </p:cNvPicPr>
          <p:nvPr/>
        </p:nvPicPr>
        <p:blipFill>
          <a:blip r:embed="rId4"/>
          <a:stretch>
            <a:fillRect/>
          </a:stretch>
        </p:blipFill>
        <p:spPr>
          <a:xfrm>
            <a:off x="6531970" y="3980316"/>
            <a:ext cx="5537199" cy="1568917"/>
          </a:xfrm>
          <a:prstGeom prst="rect">
            <a:avLst/>
          </a:prstGeom>
        </p:spPr>
      </p:pic>
    </p:spTree>
    <p:extLst>
      <p:ext uri="{BB962C8B-B14F-4D97-AF65-F5344CB8AC3E}">
        <p14:creationId xmlns:p14="http://schemas.microsoft.com/office/powerpoint/2010/main" val="24064308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F406D2-9299-094A-0AF2-0490762204DE}"/>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554346E1-847C-D107-891F-724F5F74A444}"/>
              </a:ext>
            </a:extLst>
          </p:cNvPr>
          <p:cNvSpPr txBox="1"/>
          <p:nvPr/>
        </p:nvSpPr>
        <p:spPr>
          <a:xfrm>
            <a:off x="634314" y="1458097"/>
            <a:ext cx="10676237" cy="5095103"/>
          </a:xfrm>
          <a:prstGeom prst="rect">
            <a:avLst/>
          </a:prstGeom>
          <a:noFill/>
        </p:spPr>
        <p:txBody>
          <a:bodyPr wrap="square" lIns="60960" tIns="90000" rIns="60960" bIns="90000" rtlCol="0" anchor="t">
            <a:noAutofit/>
          </a:bodyPr>
          <a:lstStyle/>
          <a:p>
            <a:pPr marL="737870" indent="-381000">
              <a:buFont typeface="Arial" panose="020B0604020202020204" pitchFamily="34" charset="0"/>
              <a:buChar char="•"/>
            </a:pPr>
            <a:r>
              <a:rPr lang="fr-FR" sz="2800">
                <a:latin typeface="Calibri"/>
                <a:cs typeface="Calibri"/>
              </a:rPr>
              <a:t>Introduction</a:t>
            </a:r>
            <a:endParaRPr lang="fr-FR" sz="2800"/>
          </a:p>
          <a:p>
            <a:pPr marL="356870"/>
            <a:r>
              <a:rPr lang="fr-FR" sz="2400" noProof="0">
                <a:latin typeface="Calibri"/>
                <a:cs typeface="Calibri"/>
              </a:rPr>
              <a:t>Où en est le 2110 dans le Broadcast ?</a:t>
            </a:r>
            <a:br>
              <a:rPr lang="fr-FR" sz="2400" noProof="0">
                <a:latin typeface="Calibri"/>
                <a:cs typeface="Calibri"/>
              </a:rPr>
            </a:br>
            <a:r>
              <a:rPr lang="fr-FR" sz="2400" noProof="0">
                <a:latin typeface="Calibri"/>
                <a:cs typeface="Calibri"/>
              </a:rPr>
              <a:t>Quels sont les freins du 2110 à l'adoption de l'IP ?</a:t>
            </a:r>
            <a:endParaRPr lang="fr-FR" sz="2400" noProof="0">
              <a:latin typeface="Calibri"/>
              <a:ea typeface="Calibri"/>
              <a:cs typeface="Calibri"/>
            </a:endParaRPr>
          </a:p>
          <a:p>
            <a:pPr marL="737870" indent="-381000">
              <a:buFont typeface="Arial" panose="020B0604020202020204" pitchFamily="34" charset="0"/>
              <a:buChar char="•"/>
            </a:pPr>
            <a:r>
              <a:rPr lang="fr-FR" sz="2800" noProof="0">
                <a:latin typeface="Calibri"/>
                <a:cs typeface="Calibri"/>
              </a:rPr>
              <a:t>Qu'est-ce que l'IPMX</a:t>
            </a:r>
            <a:r>
              <a:rPr lang="fr-FR" sz="2800">
                <a:latin typeface="Calibri"/>
                <a:cs typeface="Calibri"/>
              </a:rPr>
              <a:t> </a:t>
            </a:r>
            <a:r>
              <a:rPr lang="fr-FR" sz="2800" noProof="0">
                <a:latin typeface="Calibri"/>
                <a:cs typeface="Calibri"/>
              </a:rPr>
              <a:t>?</a:t>
            </a:r>
            <a:endParaRPr lang="fr-FR" sz="2800" noProof="0">
              <a:latin typeface="Calibri"/>
              <a:ea typeface="Calibri"/>
              <a:cs typeface="Calibri"/>
            </a:endParaRPr>
          </a:p>
          <a:p>
            <a:pPr marL="356870"/>
            <a:r>
              <a:rPr lang="fr-FR" sz="2400" noProof="0">
                <a:latin typeface="Calibri"/>
                <a:cs typeface="Calibri"/>
              </a:rPr>
              <a:t>En quoi L'IPMX facilite l'adoption de l'IP dans le Broadcast et au-delà ?</a:t>
            </a:r>
            <a:endParaRPr lang="fr-FR" sz="2400" noProof="0">
              <a:latin typeface="Calibri"/>
              <a:ea typeface="Calibri"/>
              <a:cs typeface="Calibri"/>
            </a:endParaRPr>
          </a:p>
          <a:p>
            <a:pPr marL="715645" indent="-353695">
              <a:buFont typeface="Arial" panose="020B0604020202020204" pitchFamily="34" charset="0"/>
              <a:buChar char="•"/>
            </a:pPr>
            <a:r>
              <a:rPr lang="fr-FR" sz="2800" noProof="0">
                <a:latin typeface="Calibri"/>
                <a:cs typeface="Calibri"/>
              </a:rPr>
              <a:t>Cas </a:t>
            </a:r>
            <a:r>
              <a:rPr lang="fr-FR" sz="2800">
                <a:latin typeface="Calibri"/>
                <a:cs typeface="Calibri"/>
              </a:rPr>
              <a:t>d'utilisations</a:t>
            </a:r>
            <a:r>
              <a:rPr lang="fr-FR" sz="2800" noProof="0">
                <a:latin typeface="Calibri"/>
                <a:cs typeface="Calibri"/>
              </a:rPr>
              <a:t>.</a:t>
            </a:r>
            <a:endParaRPr lang="fr-FR" sz="2800" noProof="0">
              <a:latin typeface="Calibri"/>
              <a:ea typeface="Calibri"/>
              <a:cs typeface="Calibri"/>
            </a:endParaRPr>
          </a:p>
          <a:p>
            <a:pPr marL="737870" indent="-381000">
              <a:buFont typeface="Arial" panose="020B0604020202020204" pitchFamily="34" charset="0"/>
              <a:buChar char="•"/>
            </a:pPr>
            <a:r>
              <a:rPr lang="fr-FR" sz="2800" noProof="0">
                <a:latin typeface="Calibri"/>
                <a:cs typeface="Calibri"/>
              </a:rPr>
              <a:t>Quelles sont </a:t>
            </a:r>
            <a:r>
              <a:rPr lang="fr-FR" sz="2800">
                <a:latin typeface="Calibri"/>
                <a:cs typeface="Calibri"/>
              </a:rPr>
              <a:t>les</a:t>
            </a:r>
            <a:r>
              <a:rPr lang="fr-FR" sz="2800" noProof="0">
                <a:latin typeface="Calibri"/>
                <a:cs typeface="Calibri"/>
              </a:rPr>
              <a:t> alternatives à IPMX ?</a:t>
            </a:r>
            <a:endParaRPr lang="fr-FR" sz="2800" noProof="0">
              <a:latin typeface="Calibri"/>
              <a:ea typeface="Calibri"/>
              <a:cs typeface="Calibri"/>
            </a:endParaRPr>
          </a:p>
          <a:p>
            <a:pPr marL="356870"/>
            <a:r>
              <a:rPr lang="fr-FR" sz="2400" noProof="0">
                <a:latin typeface="Calibri"/>
                <a:cs typeface="Calibri"/>
              </a:rPr>
              <a:t>Avantages  / inconvénients de chaque technologie.</a:t>
            </a:r>
            <a:endParaRPr lang="fr-FR" sz="2400" noProof="0">
              <a:latin typeface="Calibri"/>
              <a:ea typeface="Calibri"/>
              <a:cs typeface="Calibri"/>
            </a:endParaRPr>
          </a:p>
          <a:p>
            <a:pPr marL="737870" indent="-381000">
              <a:buFont typeface="Arial" panose="020B0604020202020204" pitchFamily="34" charset="0"/>
              <a:buChar char="•"/>
            </a:pPr>
            <a:r>
              <a:rPr lang="fr-FR" sz="2800" noProof="0">
                <a:latin typeface="Calibri"/>
                <a:cs typeface="Calibri"/>
              </a:rPr>
              <a:t>Conclusions</a:t>
            </a:r>
            <a:endParaRPr lang="fr-FR" sz="2800">
              <a:latin typeface="Calibri"/>
              <a:ea typeface="Calibri"/>
              <a:cs typeface="Calibri"/>
            </a:endParaRPr>
          </a:p>
        </p:txBody>
      </p:sp>
      <p:sp>
        <p:nvSpPr>
          <p:cNvPr id="3" name="TextBox 2">
            <a:extLst>
              <a:ext uri="{FF2B5EF4-FFF2-40B4-BE49-F238E27FC236}">
                <a16:creationId xmlns:a16="http://schemas.microsoft.com/office/drawing/2014/main" id="{F455CF73-E754-9583-BA4E-F1444DBE643D}"/>
              </a:ext>
            </a:extLst>
          </p:cNvPr>
          <p:cNvSpPr txBox="1"/>
          <p:nvPr/>
        </p:nvSpPr>
        <p:spPr>
          <a:xfrm>
            <a:off x="2139391" y="156519"/>
            <a:ext cx="8273236" cy="646331"/>
          </a:xfrm>
          <a:prstGeom prst="rect">
            <a:avLst/>
          </a:prstGeom>
          <a:noFill/>
        </p:spPr>
        <p:txBody>
          <a:bodyPr wrap="square" rtlCol="0">
            <a:spAutoFit/>
          </a:bodyPr>
          <a:lstStyle/>
          <a:p>
            <a:r>
              <a:rPr lang="fr-FR" sz="3600"/>
              <a:t>Agenda</a:t>
            </a:r>
            <a:endParaRPr lang="en-US" sz="3600"/>
          </a:p>
        </p:txBody>
      </p:sp>
    </p:spTree>
    <p:extLst>
      <p:ext uri="{BB962C8B-B14F-4D97-AF65-F5344CB8AC3E}">
        <p14:creationId xmlns:p14="http://schemas.microsoft.com/office/powerpoint/2010/main" val="25853165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1">
            <a:extLst>
              <a:ext uri="{FF2B5EF4-FFF2-40B4-BE49-F238E27FC236}">
                <a16:creationId xmlns:a16="http://schemas.microsoft.com/office/drawing/2014/main" id="{96C1D400-A981-2B88-7426-207CE1CED1CA}"/>
              </a:ext>
            </a:extLst>
          </p:cNvPr>
          <p:cNvSpPr txBox="1"/>
          <p:nvPr/>
        </p:nvSpPr>
        <p:spPr>
          <a:xfrm>
            <a:off x="2139391" y="156519"/>
            <a:ext cx="8273236" cy="646331"/>
          </a:xfrm>
          <a:prstGeom prst="rect">
            <a:avLst/>
          </a:prstGeom>
          <a:noFill/>
        </p:spPr>
        <p:txBody>
          <a:bodyPr wrap="square" rtlCol="0">
            <a:spAutoFit/>
          </a:bodyPr>
          <a:lstStyle/>
          <a:p>
            <a:r>
              <a:rPr lang="fr-FR" sz="3600" noProof="0"/>
              <a:t>Cas d'utilisation</a:t>
            </a:r>
          </a:p>
        </p:txBody>
      </p:sp>
      <p:sp>
        <p:nvSpPr>
          <p:cNvPr id="5" name="TextBox 1">
            <a:extLst>
              <a:ext uri="{FF2B5EF4-FFF2-40B4-BE49-F238E27FC236}">
                <a16:creationId xmlns:a16="http://schemas.microsoft.com/office/drawing/2014/main" id="{E98AD19E-4849-AB12-92D3-547FEF0A5C7B}"/>
              </a:ext>
            </a:extLst>
          </p:cNvPr>
          <p:cNvSpPr txBox="1"/>
          <p:nvPr/>
        </p:nvSpPr>
        <p:spPr>
          <a:xfrm>
            <a:off x="838431" y="1124119"/>
            <a:ext cx="5724769" cy="1938992"/>
          </a:xfrm>
          <a:prstGeom prst="rect">
            <a:avLst/>
          </a:prstGeom>
          <a:noFill/>
        </p:spPr>
        <p:txBody>
          <a:bodyPr wrap="square" lIns="91440" tIns="45720" rIns="91440" bIns="45720" rtlCol="0" anchor="t">
            <a:spAutoFit/>
          </a:bodyPr>
          <a:lstStyle/>
          <a:p>
            <a:r>
              <a:rPr lang="fr-FR" sz="2400"/>
              <a:t>Logiciels :</a:t>
            </a:r>
          </a:p>
          <a:p>
            <a:r>
              <a:rPr lang="fr-FR" sz="2400">
                <a:ea typeface="Calibri"/>
                <a:cs typeface="Calibri"/>
              </a:rPr>
              <a:t>• Carte Virtuelle Deltacast</a:t>
            </a:r>
          </a:p>
          <a:p>
            <a:r>
              <a:rPr lang="fr-FR" sz="2400">
                <a:ea typeface="Calibri"/>
                <a:cs typeface="Calibri"/>
              </a:rPr>
              <a:t>• Viewer IPMX </a:t>
            </a:r>
            <a:r>
              <a:rPr lang="fr-FR" sz="2400" err="1">
                <a:ea typeface="Calibri"/>
                <a:cs typeface="Calibri"/>
              </a:rPr>
              <a:t>intoPIX</a:t>
            </a:r>
            <a:endParaRPr lang="fr-FR" sz="2400">
              <a:ea typeface="Calibri"/>
              <a:cs typeface="Calibri"/>
            </a:endParaRPr>
          </a:p>
          <a:p>
            <a:r>
              <a:rPr lang="fr-FR" sz="2400">
                <a:ea typeface="Calibri"/>
                <a:cs typeface="Calibri"/>
              </a:rPr>
              <a:t>• Écran Virtual Titanium Show </a:t>
            </a:r>
            <a:r>
              <a:rPr lang="fr-FR" sz="2400" err="1">
                <a:ea typeface="Calibri"/>
                <a:cs typeface="Calibri"/>
              </a:rPr>
              <a:t>intoPIX</a:t>
            </a:r>
            <a:endParaRPr lang="fr-FR" sz="2400">
              <a:ea typeface="Calibri"/>
              <a:cs typeface="Calibri"/>
            </a:endParaRPr>
          </a:p>
          <a:p>
            <a:endParaRPr lang="fr-FR" sz="2400">
              <a:ea typeface="Calibri"/>
              <a:cs typeface="Calibri"/>
            </a:endParaRPr>
          </a:p>
        </p:txBody>
      </p:sp>
      <p:pic>
        <p:nvPicPr>
          <p:cNvPr id="7" name="Image 6" descr="Une image contenant texte, capture d’écran, ordinateur, logiciel&#10;&#10;Le contenu généré par l’IA peut être incorrect.">
            <a:extLst>
              <a:ext uri="{FF2B5EF4-FFF2-40B4-BE49-F238E27FC236}">
                <a16:creationId xmlns:a16="http://schemas.microsoft.com/office/drawing/2014/main" id="{EA1642C1-12DC-A9FB-107F-6EAF691A3CF9}"/>
              </a:ext>
            </a:extLst>
          </p:cNvPr>
          <p:cNvPicPr>
            <a:picLocks noChangeAspect="1"/>
          </p:cNvPicPr>
          <p:nvPr/>
        </p:nvPicPr>
        <p:blipFill>
          <a:blip r:embed="rId3"/>
          <a:stretch>
            <a:fillRect/>
          </a:stretch>
        </p:blipFill>
        <p:spPr>
          <a:xfrm>
            <a:off x="2441054" y="2754320"/>
            <a:ext cx="7305722" cy="4103680"/>
          </a:xfrm>
          <a:prstGeom prst="rect">
            <a:avLst/>
          </a:prstGeom>
        </p:spPr>
      </p:pic>
    </p:spTree>
    <p:extLst>
      <p:ext uri="{BB962C8B-B14F-4D97-AF65-F5344CB8AC3E}">
        <p14:creationId xmlns:p14="http://schemas.microsoft.com/office/powerpoint/2010/main" val="33492713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descr="Une image contenant texte, capture d’écran&#10;&#10;Le contenu généré par l’IA peut être incorrect.">
            <a:extLst>
              <a:ext uri="{FF2B5EF4-FFF2-40B4-BE49-F238E27FC236}">
                <a16:creationId xmlns:a16="http://schemas.microsoft.com/office/drawing/2014/main" id="{2C4717AE-7E48-89D1-DDA3-4EA09783347C}"/>
              </a:ext>
            </a:extLst>
          </p:cNvPr>
          <p:cNvPicPr>
            <a:picLocks noChangeAspect="1"/>
          </p:cNvPicPr>
          <p:nvPr/>
        </p:nvPicPr>
        <p:blipFill>
          <a:blip r:embed="rId3"/>
          <a:stretch>
            <a:fillRect/>
          </a:stretch>
        </p:blipFill>
        <p:spPr>
          <a:xfrm>
            <a:off x="1821962" y="870163"/>
            <a:ext cx="8010407" cy="5538661"/>
          </a:xfrm>
          <a:prstGeom prst="rect">
            <a:avLst/>
          </a:prstGeom>
        </p:spPr>
      </p:pic>
      <p:sp>
        <p:nvSpPr>
          <p:cNvPr id="4" name="TextBox 1">
            <a:extLst>
              <a:ext uri="{FF2B5EF4-FFF2-40B4-BE49-F238E27FC236}">
                <a16:creationId xmlns:a16="http://schemas.microsoft.com/office/drawing/2014/main" id="{D9849F09-4DFF-54C5-6A85-08DBFA355ED1}"/>
              </a:ext>
            </a:extLst>
          </p:cNvPr>
          <p:cNvSpPr txBox="1"/>
          <p:nvPr/>
        </p:nvSpPr>
        <p:spPr>
          <a:xfrm>
            <a:off x="2139391" y="156519"/>
            <a:ext cx="8273236" cy="646331"/>
          </a:xfrm>
          <a:prstGeom prst="rect">
            <a:avLst/>
          </a:prstGeom>
          <a:noFill/>
        </p:spPr>
        <p:txBody>
          <a:bodyPr wrap="square" rtlCol="0">
            <a:spAutoFit/>
          </a:bodyPr>
          <a:lstStyle/>
          <a:p>
            <a:r>
              <a:rPr lang="fr-FR" sz="3600" noProof="0"/>
              <a:t>Cas d'utilisation : </a:t>
            </a:r>
            <a:r>
              <a:rPr lang="fr-FR" sz="3600">
                <a:ea typeface="Calibri"/>
                <a:cs typeface="Calibri"/>
              </a:rPr>
              <a:t>Titanium Show </a:t>
            </a:r>
            <a:r>
              <a:rPr lang="fr-FR" sz="3600" err="1">
                <a:ea typeface="Calibri"/>
                <a:cs typeface="Calibri"/>
              </a:rPr>
              <a:t>intoPIX</a:t>
            </a:r>
            <a:endParaRPr lang="fr-FR" sz="3600" noProof="0"/>
          </a:p>
        </p:txBody>
      </p:sp>
      <p:sp>
        <p:nvSpPr>
          <p:cNvPr id="5" name="ZoneTexte 4">
            <a:extLst>
              <a:ext uri="{FF2B5EF4-FFF2-40B4-BE49-F238E27FC236}">
                <a16:creationId xmlns:a16="http://schemas.microsoft.com/office/drawing/2014/main" id="{0D8BF69E-B86C-2AA7-168B-E65E4CDD63DF}"/>
              </a:ext>
            </a:extLst>
          </p:cNvPr>
          <p:cNvSpPr txBox="1"/>
          <p:nvPr/>
        </p:nvSpPr>
        <p:spPr>
          <a:xfrm>
            <a:off x="7041931" y="6306206"/>
            <a:ext cx="279400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r"/>
            <a:r>
              <a:rPr lang="fr-FR" i="1">
                <a:ea typeface="Calibri"/>
                <a:cs typeface="Calibri"/>
              </a:rPr>
              <a:t>Source : </a:t>
            </a:r>
            <a:r>
              <a:rPr lang="fr-FR" i="1" err="1">
                <a:ea typeface="Calibri"/>
                <a:cs typeface="Calibri"/>
              </a:rPr>
              <a:t>intoPIX</a:t>
            </a:r>
            <a:endParaRPr lang="fr-FR" i="1">
              <a:ea typeface="Calibri"/>
              <a:cs typeface="Calibri"/>
            </a:endParaRPr>
          </a:p>
        </p:txBody>
      </p:sp>
    </p:spTree>
    <p:extLst>
      <p:ext uri="{BB962C8B-B14F-4D97-AF65-F5344CB8AC3E}">
        <p14:creationId xmlns:p14="http://schemas.microsoft.com/office/powerpoint/2010/main" val="9218302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A5A18F-E35D-8BA1-606D-A6D76855EBA0}"/>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181910C5-E8CF-3961-02F6-75E258F5DBCC}"/>
              </a:ext>
            </a:extLst>
          </p:cNvPr>
          <p:cNvSpPr txBox="1"/>
          <p:nvPr/>
        </p:nvSpPr>
        <p:spPr>
          <a:xfrm>
            <a:off x="0" y="3330055"/>
            <a:ext cx="12192000" cy="923330"/>
          </a:xfrm>
          <a:prstGeom prst="rect">
            <a:avLst/>
          </a:prstGeom>
          <a:noFill/>
        </p:spPr>
        <p:txBody>
          <a:bodyPr wrap="square">
            <a:spAutoFit/>
          </a:bodyPr>
          <a:lstStyle/>
          <a:p>
            <a:pPr algn="ctr"/>
            <a:r>
              <a:rPr lang="fr-FR" sz="5400" b="1">
                <a:solidFill>
                  <a:schemeClr val="tx1"/>
                </a:solidFill>
              </a:rPr>
              <a:t>Quelles sont les alternatives à IPMX ?</a:t>
            </a:r>
            <a:endParaRPr lang="en-US" sz="5400" b="1"/>
          </a:p>
        </p:txBody>
      </p:sp>
      <p:pic>
        <p:nvPicPr>
          <p:cNvPr id="4" name="Picture 6" descr="Commission Supérieure Technique de l'Image et du Son (CST) (France) -  Unifrance">
            <a:extLst>
              <a:ext uri="{FF2B5EF4-FFF2-40B4-BE49-F238E27FC236}">
                <a16:creationId xmlns:a16="http://schemas.microsoft.com/office/drawing/2014/main" id="{D90EB800-4AA7-53CC-3ABE-45397E699DF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116860" y="624955"/>
            <a:ext cx="3810000" cy="1238250"/>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6E5D9518-C214-21B3-2D70-B52FA5096CF0}"/>
              </a:ext>
            </a:extLst>
          </p:cNvPr>
          <p:cNvSpPr/>
          <p:nvPr/>
        </p:nvSpPr>
        <p:spPr>
          <a:xfrm>
            <a:off x="10163175" y="161925"/>
            <a:ext cx="1880545" cy="79057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4074544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5">
            <a:extLst>
              <a:ext uri="{FF2B5EF4-FFF2-40B4-BE49-F238E27FC236}">
                <a16:creationId xmlns:a16="http://schemas.microsoft.com/office/drawing/2014/main" id="{72862EA7-DA51-8ACE-6312-3672470F76FA}"/>
              </a:ext>
            </a:extLst>
          </p:cNvPr>
          <p:cNvSpPr txBox="1"/>
          <p:nvPr/>
        </p:nvSpPr>
        <p:spPr>
          <a:xfrm>
            <a:off x="536448" y="1597559"/>
            <a:ext cx="11119104" cy="3416320"/>
          </a:xfrm>
          <a:prstGeom prst="rect">
            <a:avLst/>
          </a:prstGeom>
          <a:noFill/>
        </p:spPr>
        <p:txBody>
          <a:bodyPr wrap="square" lIns="91440" tIns="45720" rIns="91440" bIns="45720" rtlCol="0" anchor="t">
            <a:spAutoFit/>
          </a:bodyPr>
          <a:lstStyle/>
          <a:p>
            <a:pPr marL="285750" indent="-285750">
              <a:buFont typeface="Arial" panose="020B0604020202020204" pitchFamily="34" charset="0"/>
              <a:buChar char="•"/>
            </a:pPr>
            <a:r>
              <a:rPr lang="fr-FR"/>
              <a:t>Propriétaire de VIZRT (initialement développée par </a:t>
            </a:r>
            <a:r>
              <a:rPr lang="fr-FR" err="1"/>
              <a:t>NewTek</a:t>
            </a:r>
            <a:r>
              <a:rPr lang="fr-FR"/>
              <a:t>)</a:t>
            </a:r>
          </a:p>
          <a:p>
            <a:pPr marL="285750" indent="-285750">
              <a:buFont typeface="Arial" panose="020B0604020202020204" pitchFamily="34" charset="0"/>
              <a:buChar char="•"/>
            </a:pPr>
            <a:r>
              <a:rPr lang="fr-FR"/>
              <a:t>Pas de documentation minimale officielle de la technologie (SMPTE, ETSI, etc..)</a:t>
            </a:r>
            <a:endParaRPr lang="fr-FR">
              <a:ea typeface="Calibri"/>
              <a:cs typeface="Calibri"/>
            </a:endParaRPr>
          </a:p>
          <a:p>
            <a:pPr marL="285750" indent="-285750">
              <a:buFont typeface="Arial" panose="020B0604020202020204" pitchFamily="34" charset="0"/>
              <a:buChar char="•"/>
            </a:pPr>
            <a:r>
              <a:rPr lang="fr-FR"/>
              <a:t>Implémentée par plusieurs industriels dont des grands noms (AMD, Canon, </a:t>
            </a:r>
            <a:r>
              <a:rPr lang="fr-FR" err="1"/>
              <a:t>Crestron</a:t>
            </a:r>
            <a:r>
              <a:rPr lang="fr-FR"/>
              <a:t>, Intel, Logitech, Microsoft Netgear, Panasonic, Ross, Sony, </a:t>
            </a:r>
            <a:r>
              <a:rPr lang="fr-FR" err="1"/>
              <a:t>Vizrt</a:t>
            </a:r>
            <a:endParaRPr lang="fr-FR">
              <a:ea typeface="Calibri"/>
              <a:cs typeface="Calibri"/>
            </a:endParaRPr>
          </a:p>
          <a:p>
            <a:pPr marL="285750" indent="-285750">
              <a:buFont typeface="Arial" panose="020B0604020202020204" pitchFamily="34" charset="0"/>
              <a:buChar char="•"/>
            </a:pPr>
            <a:r>
              <a:rPr lang="fr-FR"/>
              <a:t>Facile à déployer, écosystème complet (multiples outils) et SDK fourni</a:t>
            </a:r>
            <a:endParaRPr lang="fr-FR">
              <a:ea typeface="Calibri"/>
              <a:cs typeface="Calibri"/>
            </a:endParaRPr>
          </a:p>
          <a:p>
            <a:pPr marL="285750" indent="-285750">
              <a:buFont typeface="Arial" panose="020B0604020202020204" pitchFamily="34" charset="0"/>
              <a:buChar char="•"/>
            </a:pPr>
            <a:r>
              <a:rPr lang="fr-FR"/>
              <a:t>Plusieurs codecs supportés (H.264, H.265 mais aussi des formats propriétaires HX)</a:t>
            </a:r>
            <a:endParaRPr lang="fr-FR">
              <a:ea typeface="Calibri"/>
              <a:cs typeface="Calibri"/>
            </a:endParaRPr>
          </a:p>
          <a:p>
            <a:pPr marL="285750" indent="-285750">
              <a:buFont typeface="Arial" panose="020B0604020202020204" pitchFamily="34" charset="0"/>
              <a:buChar char="•"/>
            </a:pPr>
            <a:r>
              <a:rPr lang="fr-FR"/>
              <a:t>Comme </a:t>
            </a:r>
            <a:r>
              <a:rPr lang="fr-FR" err="1"/>
              <a:t>Audinate</a:t>
            </a:r>
            <a:r>
              <a:rPr lang="fr-FR"/>
              <a:t> DANTE (raison de son succès) : ne traite pas seulement du transport du signal sur IP, mais gère tout le système de bout en bout (découverte des périphériques, établissement des connections, …) et est simple à mettre en œuvre (« plug an </a:t>
            </a:r>
            <a:r>
              <a:rPr lang="fr-FR" err="1"/>
              <a:t>play</a:t>
            </a:r>
            <a:r>
              <a:rPr lang="fr-FR"/>
              <a:t> »)</a:t>
            </a:r>
          </a:p>
          <a:p>
            <a:pPr marL="285750" indent="-285750">
              <a:buFont typeface="Arial" panose="020B0604020202020204" pitchFamily="34" charset="0"/>
              <a:buChar char="•"/>
            </a:pPr>
            <a:r>
              <a:rPr lang="fr-FR"/>
              <a:t>Prise en charge du HDR depuis la version 6</a:t>
            </a:r>
            <a:endParaRPr lang="fr-FR">
              <a:ea typeface="Calibri"/>
              <a:cs typeface="Calibri"/>
            </a:endParaRPr>
          </a:p>
          <a:p>
            <a:endParaRPr lang="fr-FR"/>
          </a:p>
          <a:p>
            <a:endParaRPr lang="fr-FR">
              <a:highlight>
                <a:srgbClr val="FFFF00"/>
              </a:highlight>
            </a:endParaRPr>
          </a:p>
        </p:txBody>
      </p:sp>
      <p:graphicFrame>
        <p:nvGraphicFramePr>
          <p:cNvPr id="3" name="Table 2">
            <a:extLst>
              <a:ext uri="{FF2B5EF4-FFF2-40B4-BE49-F238E27FC236}">
                <a16:creationId xmlns:a16="http://schemas.microsoft.com/office/drawing/2014/main" id="{F28BBFD7-E6B3-F726-18DA-0BC07420A8A0}"/>
              </a:ext>
            </a:extLst>
          </p:cNvPr>
          <p:cNvGraphicFramePr>
            <a:graphicFrameLocks noGrp="1"/>
          </p:cNvGraphicFramePr>
          <p:nvPr>
            <p:extLst>
              <p:ext uri="{D42A27DB-BD31-4B8C-83A1-F6EECF244321}">
                <p14:modId xmlns:p14="http://schemas.microsoft.com/office/powerpoint/2010/main" val="1135341319"/>
              </p:ext>
            </p:extLst>
          </p:nvPr>
        </p:nvGraphicFramePr>
        <p:xfrm>
          <a:off x="2011680" y="5416241"/>
          <a:ext cx="8168640" cy="1285240"/>
        </p:xfrm>
        <a:graphic>
          <a:graphicData uri="http://schemas.openxmlformats.org/drawingml/2006/table">
            <a:tbl>
              <a:tblPr firstRow="1" bandRow="1">
                <a:tableStyleId>{5C22544A-7EE6-4342-B048-85BDC9FD1C3A}</a:tableStyleId>
              </a:tblPr>
              <a:tblGrid>
                <a:gridCol w="4084320">
                  <a:extLst>
                    <a:ext uri="{9D8B030D-6E8A-4147-A177-3AD203B41FA5}">
                      <a16:colId xmlns:a16="http://schemas.microsoft.com/office/drawing/2014/main" val="958807560"/>
                    </a:ext>
                  </a:extLst>
                </a:gridCol>
                <a:gridCol w="4084320">
                  <a:extLst>
                    <a:ext uri="{9D8B030D-6E8A-4147-A177-3AD203B41FA5}">
                      <a16:colId xmlns:a16="http://schemas.microsoft.com/office/drawing/2014/main" val="3298350852"/>
                    </a:ext>
                  </a:extLst>
                </a:gridCol>
              </a:tblGrid>
              <a:tr h="370840">
                <a:tc>
                  <a:txBody>
                    <a:bodyPr/>
                    <a:lstStyle/>
                    <a:p>
                      <a:pPr algn="ctr"/>
                      <a:r>
                        <a:rPr lang="en-US" err="1"/>
                        <a:t>Avantages</a:t>
                      </a:r>
                    </a:p>
                  </a:txBody>
                  <a:tcPr/>
                </a:tc>
                <a:tc>
                  <a:txBody>
                    <a:bodyPr/>
                    <a:lstStyle/>
                    <a:p>
                      <a:pPr algn="ctr"/>
                      <a:r>
                        <a:rPr lang="en-US" err="1"/>
                        <a:t>Inconvénients</a:t>
                      </a:r>
                    </a:p>
                  </a:txBody>
                  <a:tcPr/>
                </a:tc>
                <a:extLst>
                  <a:ext uri="{0D108BD9-81ED-4DB2-BD59-A6C34878D82A}">
                    <a16:rowId xmlns:a16="http://schemas.microsoft.com/office/drawing/2014/main" val="3101509805"/>
                  </a:ext>
                </a:extLst>
              </a:tr>
              <a:tr h="370840">
                <a:tc>
                  <a:txBody>
                    <a:bodyPr/>
                    <a:lstStyle/>
                    <a:p>
                      <a:pPr marL="285750" indent="-285750">
                        <a:lnSpc>
                          <a:spcPct val="100000"/>
                        </a:lnSpc>
                        <a:buFont typeface="Calibri"/>
                        <a:buChar char="-"/>
                      </a:pPr>
                      <a:r>
                        <a:rPr lang="en-US"/>
                        <a:t>"Plug and play"</a:t>
                      </a:r>
                    </a:p>
                    <a:p>
                      <a:pPr marL="285750" lvl="0" indent="-285750">
                        <a:lnSpc>
                          <a:spcPct val="100000"/>
                        </a:lnSpc>
                        <a:buFont typeface="Calibri"/>
                        <a:buChar char="-"/>
                      </a:pPr>
                      <a:r>
                        <a:rPr lang="en-US"/>
                        <a:t>SDK </a:t>
                      </a:r>
                      <a:r>
                        <a:rPr lang="en-US" err="1"/>
                        <a:t>existant</a:t>
                      </a:r>
                      <a:endParaRPr lang="en-US"/>
                    </a:p>
                    <a:p>
                      <a:pPr marL="285750" lvl="0" indent="-285750">
                        <a:lnSpc>
                          <a:spcPct val="100000"/>
                        </a:lnSpc>
                        <a:buFont typeface="Calibri"/>
                        <a:buChar char="-"/>
                      </a:pPr>
                      <a:r>
                        <a:rPr lang="en-US"/>
                        <a:t>Déjà bien </a:t>
                      </a:r>
                      <a:r>
                        <a:rPr lang="en-US" err="1"/>
                        <a:t>adopté</a:t>
                      </a:r>
                      <a:endParaRPr lang="en-US"/>
                    </a:p>
                  </a:txBody>
                  <a:tcPr/>
                </a:tc>
                <a:tc>
                  <a:txBody>
                    <a:bodyPr/>
                    <a:lstStyle/>
                    <a:p>
                      <a:pPr marL="285750" indent="-285750">
                        <a:lnSpc>
                          <a:spcPct val="100000"/>
                        </a:lnSpc>
                        <a:buFont typeface="Calibri"/>
                        <a:buChar char="-"/>
                      </a:pPr>
                      <a:r>
                        <a:rPr lang="en-US" err="1"/>
                        <a:t>Contrôle</a:t>
                      </a:r>
                      <a:r>
                        <a:rPr lang="en-US"/>
                        <a:t> propriétaire</a:t>
                      </a:r>
                    </a:p>
                    <a:p>
                      <a:pPr marL="285750" lvl="0" indent="-285750">
                        <a:lnSpc>
                          <a:spcPct val="100000"/>
                        </a:lnSpc>
                        <a:buFont typeface="Calibri"/>
                        <a:buChar char="-"/>
                      </a:pPr>
                      <a:r>
                        <a:rPr lang="en-US"/>
                        <a:t>Documentation </a:t>
                      </a:r>
                      <a:r>
                        <a:rPr lang="en-US" err="1"/>
                        <a:t>succinte</a:t>
                      </a:r>
                      <a:endParaRPr lang="en-US"/>
                    </a:p>
                  </a:txBody>
                  <a:tcPr/>
                </a:tc>
                <a:extLst>
                  <a:ext uri="{0D108BD9-81ED-4DB2-BD59-A6C34878D82A}">
                    <a16:rowId xmlns:a16="http://schemas.microsoft.com/office/drawing/2014/main" val="356116240"/>
                  </a:ext>
                </a:extLst>
              </a:tr>
            </a:tbl>
          </a:graphicData>
        </a:graphic>
      </p:graphicFrame>
      <p:sp>
        <p:nvSpPr>
          <p:cNvPr id="4" name="TextBox 3">
            <a:extLst>
              <a:ext uri="{FF2B5EF4-FFF2-40B4-BE49-F238E27FC236}">
                <a16:creationId xmlns:a16="http://schemas.microsoft.com/office/drawing/2014/main" id="{1CA5E510-E4AB-5AF3-66D1-AD85EB6AC4C1}"/>
              </a:ext>
            </a:extLst>
          </p:cNvPr>
          <p:cNvSpPr txBox="1"/>
          <p:nvPr/>
        </p:nvSpPr>
        <p:spPr>
          <a:xfrm>
            <a:off x="2139391" y="156519"/>
            <a:ext cx="8273236" cy="646331"/>
          </a:xfrm>
          <a:prstGeom prst="rect">
            <a:avLst/>
          </a:prstGeom>
          <a:noFill/>
        </p:spPr>
        <p:txBody>
          <a:bodyPr wrap="square" rtlCol="0">
            <a:spAutoFit/>
          </a:bodyPr>
          <a:lstStyle/>
          <a:p>
            <a:r>
              <a:rPr lang="fr-FR" sz="3600"/>
              <a:t>NDI</a:t>
            </a:r>
            <a:endParaRPr lang="en-US" sz="3600"/>
          </a:p>
        </p:txBody>
      </p:sp>
    </p:spTree>
    <p:extLst>
      <p:ext uri="{BB962C8B-B14F-4D97-AF65-F5344CB8AC3E}">
        <p14:creationId xmlns:p14="http://schemas.microsoft.com/office/powerpoint/2010/main" val="9985976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7D9F9B-75CC-29C3-C87A-713F6AE64E7F}"/>
            </a:ext>
          </a:extLst>
        </p:cNvPr>
        <p:cNvGrpSpPr/>
        <p:nvPr/>
      </p:nvGrpSpPr>
      <p:grpSpPr>
        <a:xfrm>
          <a:off x="0" y="0"/>
          <a:ext cx="0" cy="0"/>
          <a:chOff x="0" y="0"/>
          <a:chExt cx="0" cy="0"/>
        </a:xfrm>
      </p:grpSpPr>
      <p:sp>
        <p:nvSpPr>
          <p:cNvPr id="13" name="TextBox 12">
            <a:extLst>
              <a:ext uri="{FF2B5EF4-FFF2-40B4-BE49-F238E27FC236}">
                <a16:creationId xmlns:a16="http://schemas.microsoft.com/office/drawing/2014/main" id="{84DFBF35-CBB8-0F68-A02F-08058F514F56}"/>
              </a:ext>
            </a:extLst>
          </p:cNvPr>
          <p:cNvSpPr txBox="1"/>
          <p:nvPr/>
        </p:nvSpPr>
        <p:spPr>
          <a:xfrm>
            <a:off x="232610" y="1416908"/>
            <a:ext cx="8782081" cy="5326206"/>
          </a:xfrm>
          <a:prstGeom prst="rect">
            <a:avLst/>
          </a:prstGeom>
          <a:noFill/>
        </p:spPr>
        <p:txBody>
          <a:bodyPr wrap="square" lIns="60960" tIns="90000" rIns="60960" bIns="90000" rtlCol="0" anchor="t">
            <a:noAutofit/>
          </a:bodyPr>
          <a:lstStyle/>
          <a:p>
            <a:pPr marL="285750" indent="-285750">
              <a:buFont typeface="Arial" panose="020B0604020202020204" pitchFamily="34" charset="0"/>
              <a:buChar char="•"/>
            </a:pPr>
            <a:r>
              <a:rPr lang="en-US" sz="2400" err="1"/>
              <a:t>Faible</a:t>
            </a:r>
            <a:r>
              <a:rPr lang="en-US" sz="2400"/>
              <a:t> </a:t>
            </a:r>
            <a:r>
              <a:rPr lang="en-US" sz="2400" err="1"/>
              <a:t>latence</a:t>
            </a:r>
            <a:endParaRPr lang="en-US" sz="2400"/>
          </a:p>
          <a:p>
            <a:pPr marL="285750" indent="-285750">
              <a:buFont typeface="Arial" panose="020B0604020202020204" pitchFamily="34" charset="0"/>
              <a:buChar char="•"/>
            </a:pPr>
            <a:r>
              <a:rPr lang="en-US" sz="2400"/>
              <a:t>Transport non </a:t>
            </a:r>
            <a:r>
              <a:rPr lang="en-US" sz="2400" err="1"/>
              <a:t>compressé</a:t>
            </a:r>
            <a:endParaRPr lang="en-US" sz="2400"/>
          </a:p>
          <a:p>
            <a:pPr marL="285750" indent="-285750">
              <a:buFont typeface="Arial" panose="020B0604020202020204" pitchFamily="34" charset="0"/>
              <a:buChar char="•"/>
            </a:pPr>
            <a:r>
              <a:rPr lang="en-US" sz="2400" err="1"/>
              <a:t>Nécessite</a:t>
            </a:r>
            <a:r>
              <a:rPr lang="en-US" sz="2400"/>
              <a:t> un ASIC “</a:t>
            </a:r>
            <a:r>
              <a:rPr lang="en-US" sz="2400" err="1"/>
              <a:t>BlueRiver</a:t>
            </a:r>
            <a:r>
              <a:rPr lang="en-US" sz="2400"/>
              <a:t>” de Semtech</a:t>
            </a:r>
          </a:p>
          <a:p>
            <a:pPr marL="285750" indent="-285750">
              <a:buFont typeface="Arial" panose="020B0604020202020204" pitchFamily="34" charset="0"/>
              <a:buChar char="•"/>
            </a:pPr>
            <a:r>
              <a:rPr lang="en-US" sz="2400"/>
              <a:t>API, devkit et support </a:t>
            </a:r>
            <a:r>
              <a:rPr lang="en-US" sz="2400" err="1"/>
              <a:t>disponibles</a:t>
            </a:r>
            <a:endParaRPr lang="en-US" sz="2400"/>
          </a:p>
          <a:p>
            <a:pPr marL="285750" indent="-285750">
              <a:buFont typeface="Arial" panose="020B0604020202020204" pitchFamily="34" charset="0"/>
              <a:buChar char="•"/>
            </a:pPr>
            <a:r>
              <a:rPr lang="en-US" sz="2400"/>
              <a:t>RH consulting (site web le 19/05/2025) : </a:t>
            </a:r>
          </a:p>
          <a:p>
            <a:r>
              <a:rPr lang="en-US" sz="2400" i="1"/>
              <a:t>"Not all </a:t>
            </a:r>
            <a:r>
              <a:rPr lang="en-US" sz="2400" i="1" err="1"/>
              <a:t>SDVoE</a:t>
            </a:r>
            <a:r>
              <a:rPr lang="en-US" sz="2400" i="1"/>
              <a:t> products work together - </a:t>
            </a:r>
            <a:r>
              <a:rPr lang="en-US" sz="2400" i="1">
                <a:solidFill>
                  <a:srgbClr val="FF0000"/>
                </a:solidFill>
              </a:rPr>
              <a:t>you can’t</a:t>
            </a:r>
            <a:r>
              <a:rPr lang="en-US" sz="2400" i="1"/>
              <a:t> easily mix and match an encoder from manufacturer A with a decoder from manufacturer B. </a:t>
            </a:r>
            <a:br>
              <a:rPr lang="en-US" sz="2400" i="1"/>
            </a:br>
            <a:r>
              <a:rPr lang="en-US" sz="2400" i="1"/>
              <a:t>This appears to be a deliberate decision by some manufacturers</a:t>
            </a:r>
            <a:br>
              <a:rPr lang="en-US" sz="2400" i="1"/>
            </a:br>
            <a:r>
              <a:rPr lang="en-US" sz="2400" i="1"/>
              <a:t>to improve sales of their own solutions."</a:t>
            </a:r>
          </a:p>
          <a:p>
            <a:pPr marL="738330" indent="-381019">
              <a:spcAft>
                <a:spcPts val="1800"/>
              </a:spcAft>
              <a:buFont typeface="Arial" panose="020B0604020202020204" pitchFamily="34" charset="0"/>
              <a:buChar char="•"/>
            </a:pPr>
            <a:endParaRPr lang="fr-FR" sz="2400">
              <a:latin typeface="Calibri"/>
              <a:cs typeface="Calibri"/>
            </a:endParaRPr>
          </a:p>
          <a:p>
            <a:pPr marL="738330" indent="-381019">
              <a:spcAft>
                <a:spcPts val="1800"/>
              </a:spcAft>
              <a:buFont typeface="Arial" panose="020B0604020202020204" pitchFamily="34" charset="0"/>
              <a:buChar char="•"/>
            </a:pPr>
            <a:endParaRPr lang="fr-FR" sz="2400">
              <a:latin typeface="Calibri"/>
              <a:cs typeface="Calibri"/>
            </a:endParaRPr>
          </a:p>
          <a:p>
            <a:pPr marL="357311">
              <a:spcAft>
                <a:spcPts val="1800"/>
              </a:spcAft>
            </a:pPr>
            <a:endParaRPr lang="en-US" sz="2400">
              <a:latin typeface="Calibri"/>
              <a:cs typeface="Calibri"/>
            </a:endParaRPr>
          </a:p>
        </p:txBody>
      </p:sp>
      <p:sp>
        <p:nvSpPr>
          <p:cNvPr id="2" name="TextBox 1">
            <a:extLst>
              <a:ext uri="{FF2B5EF4-FFF2-40B4-BE49-F238E27FC236}">
                <a16:creationId xmlns:a16="http://schemas.microsoft.com/office/drawing/2014/main" id="{473D4304-8C8A-7282-D5F9-81407BFFB615}"/>
              </a:ext>
            </a:extLst>
          </p:cNvPr>
          <p:cNvSpPr txBox="1"/>
          <p:nvPr/>
        </p:nvSpPr>
        <p:spPr>
          <a:xfrm>
            <a:off x="2139391" y="156519"/>
            <a:ext cx="8273236" cy="1200329"/>
          </a:xfrm>
          <a:prstGeom prst="rect">
            <a:avLst/>
          </a:prstGeom>
          <a:noFill/>
        </p:spPr>
        <p:txBody>
          <a:bodyPr wrap="square" rtlCol="0">
            <a:spAutoFit/>
          </a:bodyPr>
          <a:lstStyle/>
          <a:p>
            <a:r>
              <a:rPr lang="fr-FR" sz="3600"/>
              <a:t>SDVOE </a:t>
            </a:r>
            <a:r>
              <a:rPr lang="fr-FR" sz="2800"/>
              <a:t>(Software </a:t>
            </a:r>
            <a:r>
              <a:rPr lang="fr-FR" sz="2800" err="1"/>
              <a:t>Defined</a:t>
            </a:r>
            <a:r>
              <a:rPr lang="fr-FR" sz="2800"/>
              <a:t> </a:t>
            </a:r>
            <a:r>
              <a:rPr lang="fr-FR" sz="2800" err="1"/>
              <a:t>Video</a:t>
            </a:r>
            <a:r>
              <a:rPr lang="fr-FR" sz="2800"/>
              <a:t> Over Ethernet)</a:t>
            </a:r>
          </a:p>
          <a:p>
            <a:endParaRPr lang="en-US" sz="3600"/>
          </a:p>
        </p:txBody>
      </p:sp>
      <p:pic>
        <p:nvPicPr>
          <p:cNvPr id="3" name="Image 7" descr="Une image contenant texte, capture d’écran, Police, conception&#10;&#10;Le contenu généré par l’IA peut être incorrect.">
            <a:extLst>
              <a:ext uri="{FF2B5EF4-FFF2-40B4-BE49-F238E27FC236}">
                <a16:creationId xmlns:a16="http://schemas.microsoft.com/office/drawing/2014/main" id="{7883E5BA-0299-DDE0-11A6-A31A31F154D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772525" y="979931"/>
            <a:ext cx="3138567" cy="4230243"/>
          </a:xfrm>
          <a:prstGeom prst="rect">
            <a:avLst/>
          </a:prstGeom>
        </p:spPr>
      </p:pic>
      <p:graphicFrame>
        <p:nvGraphicFramePr>
          <p:cNvPr id="4" name="Table 3">
            <a:extLst>
              <a:ext uri="{FF2B5EF4-FFF2-40B4-BE49-F238E27FC236}">
                <a16:creationId xmlns:a16="http://schemas.microsoft.com/office/drawing/2014/main" id="{F3238E64-AE0D-62DF-7053-E190A71225B1}"/>
              </a:ext>
            </a:extLst>
          </p:cNvPr>
          <p:cNvGraphicFramePr>
            <a:graphicFrameLocks noGrp="1"/>
          </p:cNvGraphicFramePr>
          <p:nvPr>
            <p:extLst>
              <p:ext uri="{D42A27DB-BD31-4B8C-83A1-F6EECF244321}">
                <p14:modId xmlns:p14="http://schemas.microsoft.com/office/powerpoint/2010/main" val="2409485008"/>
              </p:ext>
            </p:extLst>
          </p:nvPr>
        </p:nvGraphicFramePr>
        <p:xfrm>
          <a:off x="1753062" y="5572760"/>
          <a:ext cx="8168640" cy="1285240"/>
        </p:xfrm>
        <a:graphic>
          <a:graphicData uri="http://schemas.openxmlformats.org/drawingml/2006/table">
            <a:tbl>
              <a:tblPr firstRow="1" bandRow="1">
                <a:tableStyleId>{5C22544A-7EE6-4342-B048-85BDC9FD1C3A}</a:tableStyleId>
              </a:tblPr>
              <a:tblGrid>
                <a:gridCol w="4084320">
                  <a:extLst>
                    <a:ext uri="{9D8B030D-6E8A-4147-A177-3AD203B41FA5}">
                      <a16:colId xmlns:a16="http://schemas.microsoft.com/office/drawing/2014/main" val="958807560"/>
                    </a:ext>
                  </a:extLst>
                </a:gridCol>
                <a:gridCol w="4084320">
                  <a:extLst>
                    <a:ext uri="{9D8B030D-6E8A-4147-A177-3AD203B41FA5}">
                      <a16:colId xmlns:a16="http://schemas.microsoft.com/office/drawing/2014/main" val="3298350852"/>
                    </a:ext>
                  </a:extLst>
                </a:gridCol>
              </a:tblGrid>
              <a:tr h="370840">
                <a:tc>
                  <a:txBody>
                    <a:bodyPr/>
                    <a:lstStyle/>
                    <a:p>
                      <a:pPr algn="ctr">
                        <a:lnSpc>
                          <a:spcPct val="100000"/>
                        </a:lnSpc>
                      </a:pPr>
                      <a:r>
                        <a:rPr lang="en-US" err="1"/>
                        <a:t>Avantages</a:t>
                      </a:r>
                    </a:p>
                  </a:txBody>
                  <a:tcPr/>
                </a:tc>
                <a:tc>
                  <a:txBody>
                    <a:bodyPr/>
                    <a:lstStyle/>
                    <a:p>
                      <a:pPr algn="ctr">
                        <a:lnSpc>
                          <a:spcPct val="100000"/>
                        </a:lnSpc>
                      </a:pPr>
                      <a:r>
                        <a:rPr lang="en-US" err="1"/>
                        <a:t>Inconvénients</a:t>
                      </a:r>
                    </a:p>
                  </a:txBody>
                  <a:tcPr/>
                </a:tc>
                <a:extLst>
                  <a:ext uri="{0D108BD9-81ED-4DB2-BD59-A6C34878D82A}">
                    <a16:rowId xmlns:a16="http://schemas.microsoft.com/office/drawing/2014/main" val="3101509805"/>
                  </a:ext>
                </a:extLst>
              </a:tr>
              <a:tr h="370840">
                <a:tc>
                  <a:txBody>
                    <a:bodyPr/>
                    <a:lstStyle/>
                    <a:p>
                      <a:pPr marL="285750" indent="-285750">
                        <a:lnSpc>
                          <a:spcPct val="100000"/>
                        </a:lnSpc>
                        <a:buFont typeface="Calibri"/>
                        <a:buChar char="-"/>
                      </a:pPr>
                      <a:r>
                        <a:rPr lang="en-US"/>
                        <a:t>"Plug and play"</a:t>
                      </a:r>
                    </a:p>
                  </a:txBody>
                  <a:tcPr/>
                </a:tc>
                <a:tc>
                  <a:txBody>
                    <a:bodyPr/>
                    <a:lstStyle/>
                    <a:p>
                      <a:pPr marL="285750" indent="-285750">
                        <a:lnSpc>
                          <a:spcPct val="100000"/>
                        </a:lnSpc>
                        <a:buFont typeface="Calibri"/>
                        <a:buChar char="-"/>
                      </a:pPr>
                      <a:r>
                        <a:rPr lang="en-US" err="1"/>
                        <a:t>Nécessite</a:t>
                      </a:r>
                      <a:r>
                        <a:rPr lang="en-US"/>
                        <a:t> </a:t>
                      </a:r>
                      <a:r>
                        <a:rPr lang="en-US" err="1"/>
                        <a:t>une</a:t>
                      </a:r>
                      <a:r>
                        <a:rPr lang="en-US"/>
                        <a:t> puce hardware </a:t>
                      </a:r>
                    </a:p>
                    <a:p>
                      <a:pPr marL="285750" lvl="0" indent="-285750">
                        <a:lnSpc>
                          <a:spcPct val="100000"/>
                        </a:lnSpc>
                        <a:buFont typeface="Calibri"/>
                        <a:buChar char="-"/>
                      </a:pPr>
                      <a:r>
                        <a:rPr lang="en-US"/>
                        <a:t>"</a:t>
                      </a:r>
                      <a:r>
                        <a:rPr lang="en-US" err="1"/>
                        <a:t>Boîte</a:t>
                      </a:r>
                      <a:r>
                        <a:rPr lang="en-US"/>
                        <a:t> noire"</a:t>
                      </a:r>
                    </a:p>
                    <a:p>
                      <a:pPr marL="285750" lvl="0" indent="-285750">
                        <a:lnSpc>
                          <a:spcPct val="100000"/>
                        </a:lnSpc>
                        <a:buFont typeface="Calibri"/>
                        <a:buChar char="-"/>
                      </a:pPr>
                      <a:r>
                        <a:rPr lang="en-US"/>
                        <a:t>Peu </a:t>
                      </a:r>
                      <a:r>
                        <a:rPr lang="en-US" err="1"/>
                        <a:t>adopté</a:t>
                      </a:r>
                      <a:endParaRPr lang="en-US"/>
                    </a:p>
                  </a:txBody>
                  <a:tcPr/>
                </a:tc>
                <a:extLst>
                  <a:ext uri="{0D108BD9-81ED-4DB2-BD59-A6C34878D82A}">
                    <a16:rowId xmlns:a16="http://schemas.microsoft.com/office/drawing/2014/main" val="356116240"/>
                  </a:ext>
                </a:extLst>
              </a:tr>
            </a:tbl>
          </a:graphicData>
        </a:graphic>
      </p:graphicFrame>
    </p:spTree>
    <p:extLst>
      <p:ext uri="{BB962C8B-B14F-4D97-AF65-F5344CB8AC3E}">
        <p14:creationId xmlns:p14="http://schemas.microsoft.com/office/powerpoint/2010/main" val="42045312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9B1683-0596-3A90-0E07-F8B12DD3EC55}"/>
            </a:ext>
          </a:extLst>
        </p:cNvPr>
        <p:cNvGrpSpPr/>
        <p:nvPr/>
      </p:nvGrpSpPr>
      <p:grpSpPr>
        <a:xfrm>
          <a:off x="0" y="0"/>
          <a:ext cx="0" cy="0"/>
          <a:chOff x="0" y="0"/>
          <a:chExt cx="0" cy="0"/>
        </a:xfrm>
      </p:grpSpPr>
      <p:sp>
        <p:nvSpPr>
          <p:cNvPr id="13" name="TextBox 12">
            <a:extLst>
              <a:ext uri="{FF2B5EF4-FFF2-40B4-BE49-F238E27FC236}">
                <a16:creationId xmlns:a16="http://schemas.microsoft.com/office/drawing/2014/main" id="{DCEB4D1B-9730-2C59-374A-FFC66CA06692}"/>
              </a:ext>
            </a:extLst>
          </p:cNvPr>
          <p:cNvSpPr txBox="1"/>
          <p:nvPr/>
        </p:nvSpPr>
        <p:spPr>
          <a:xfrm>
            <a:off x="414580" y="1041595"/>
            <a:ext cx="11726780" cy="5326206"/>
          </a:xfrm>
          <a:prstGeom prst="rect">
            <a:avLst/>
          </a:prstGeom>
          <a:noFill/>
        </p:spPr>
        <p:txBody>
          <a:bodyPr wrap="square" lIns="60960" tIns="90000" rIns="60960" bIns="90000" rtlCol="0" anchor="t">
            <a:noAutofit/>
          </a:bodyPr>
          <a:lstStyle/>
          <a:p>
            <a:pPr marL="285750" indent="-285750">
              <a:buFont typeface="Arial" panose="020B0604020202020204" pitchFamily="34" charset="0"/>
              <a:buChar char="•"/>
            </a:pPr>
            <a:r>
              <a:rPr lang="fr-FR" sz="2400"/>
              <a:t>Technologie propriétaire de </a:t>
            </a:r>
            <a:r>
              <a:rPr lang="fr-FR" sz="2400" err="1"/>
              <a:t>Audinate</a:t>
            </a:r>
            <a:endParaRPr lang="fr-FR" sz="2400"/>
          </a:p>
          <a:p>
            <a:pPr marL="285750" indent="-285750">
              <a:buFont typeface="Arial"/>
              <a:buChar char="•"/>
            </a:pPr>
            <a:r>
              <a:rPr lang="fr-FR" sz="2400"/>
              <a:t>Pas de documentation minimale officielle de la technologie (SMPTE, ETSI, etc..)</a:t>
            </a:r>
          </a:p>
          <a:p>
            <a:pPr marL="285750" indent="-285750">
              <a:buFont typeface="Arial" panose="020B0604020202020204" pitchFamily="34" charset="0"/>
              <a:buChar char="•"/>
            </a:pPr>
            <a:r>
              <a:rPr lang="fr-FR" sz="2400"/>
              <a:t>Implémentée par quelques industriels</a:t>
            </a:r>
          </a:p>
          <a:p>
            <a:pPr marL="285750" indent="-285750">
              <a:buFont typeface="Arial" panose="020B0604020202020204" pitchFamily="34" charset="0"/>
              <a:buChar char="•"/>
            </a:pPr>
            <a:r>
              <a:rPr lang="fr-FR" sz="2400"/>
              <a:t>Nécessite un </a:t>
            </a:r>
            <a:r>
              <a:rPr lang="fr-FR" sz="2400">
                <a:hlinkClick r:id="rId3"/>
              </a:rPr>
              <a:t>FPGA</a:t>
            </a:r>
            <a:r>
              <a:rPr lang="fr-FR" sz="2400"/>
              <a:t> ou SOC spécialisé (Dante AV Ultra &amp; Dante AV-A) pour la compression.</a:t>
            </a:r>
          </a:p>
          <a:p>
            <a:pPr marL="285750" indent="-285750">
              <a:buFont typeface="Arial" panose="020B0604020202020204" pitchFamily="34" charset="0"/>
              <a:buChar char="•"/>
            </a:pPr>
            <a:r>
              <a:rPr lang="fr-FR" sz="2400"/>
              <a:t>Ne traite pas seulement du transport du signal sur IP, mais gère tout le système de bout en bout (découverte des périphériques, établissement des connections, …) et est simple à mettre en œuvre (« plug an </a:t>
            </a:r>
            <a:r>
              <a:rPr lang="fr-FR" sz="2400" err="1"/>
              <a:t>play</a:t>
            </a:r>
            <a:r>
              <a:rPr lang="fr-FR" sz="2400"/>
              <a:t> »)</a:t>
            </a:r>
          </a:p>
          <a:p>
            <a:pPr marL="285750" indent="-285750">
              <a:buFont typeface="Arial" panose="020B0604020202020204" pitchFamily="34" charset="0"/>
              <a:buChar char="•"/>
            </a:pPr>
            <a:r>
              <a:rPr lang="fr-FR" sz="2400"/>
              <a:t>2160p 4:4:4 sur 1Gb/s avec deux profils de compression : </a:t>
            </a:r>
          </a:p>
          <a:p>
            <a:pPr marL="742950" lvl="1" indent="-285750">
              <a:buFont typeface="Wingdings" panose="020B0604020202020204" pitchFamily="34" charset="0"/>
              <a:buChar char="Ø"/>
            </a:pPr>
            <a:r>
              <a:rPr lang="fr-FR" sz="2400"/>
              <a:t>«  </a:t>
            </a:r>
            <a:r>
              <a:rPr lang="fr-FR" sz="2400" err="1"/>
              <a:t>Visually</a:t>
            </a:r>
            <a:r>
              <a:rPr lang="fr-FR" sz="2400"/>
              <a:t> </a:t>
            </a:r>
            <a:r>
              <a:rPr lang="fr-FR" sz="2400" err="1"/>
              <a:t>Lossless</a:t>
            </a:r>
            <a:r>
              <a:rPr lang="fr-FR" sz="2400"/>
              <a:t> » (Colibri) propriétaire  (Dante AV Ultra, Dante AV-A)</a:t>
            </a:r>
          </a:p>
          <a:p>
            <a:pPr marL="742950" lvl="1" indent="-285750">
              <a:buFont typeface="Wingdings" panose="020B0604020202020204" pitchFamily="34" charset="0"/>
              <a:buChar char="Ø"/>
            </a:pPr>
            <a:r>
              <a:rPr lang="fr-FR" sz="2400"/>
              <a:t>"H26x </a:t>
            </a:r>
            <a:r>
              <a:rPr lang="fr-FR" sz="2400" err="1"/>
              <a:t>based</a:t>
            </a:r>
            <a:r>
              <a:rPr lang="fr-FR" sz="2400"/>
              <a:t>"  (Dante AV-H) </a:t>
            </a:r>
          </a:p>
          <a:p>
            <a:pPr marL="285750" indent="-285750">
              <a:buFont typeface="Arial" panose="020B0604020202020204" pitchFamily="34" charset="0"/>
              <a:buChar char="•"/>
            </a:pPr>
            <a:r>
              <a:rPr lang="fr-FR" sz="2400"/>
              <a:t>Ultra-Low and </a:t>
            </a:r>
            <a:r>
              <a:rPr lang="fr-FR" sz="2400" err="1"/>
              <a:t>Deterministic</a:t>
            </a:r>
            <a:r>
              <a:rPr lang="fr-FR" sz="2400"/>
              <a:t> </a:t>
            </a:r>
            <a:r>
              <a:rPr lang="fr-FR" sz="2400" err="1"/>
              <a:t>Latency</a:t>
            </a:r>
            <a:r>
              <a:rPr lang="fr-FR" sz="2400"/>
              <a:t> (Dante AV Ultra)</a:t>
            </a:r>
          </a:p>
          <a:p>
            <a:pPr marL="738330" indent="-381019">
              <a:spcAft>
                <a:spcPts val="1800"/>
              </a:spcAft>
              <a:buFont typeface="Arial" panose="020B0604020202020204" pitchFamily="34" charset="0"/>
              <a:buChar char="•"/>
            </a:pPr>
            <a:endParaRPr lang="fr-FR" sz="2400">
              <a:latin typeface="Calibri"/>
              <a:cs typeface="Calibri"/>
            </a:endParaRPr>
          </a:p>
          <a:p>
            <a:pPr marL="738330" indent="-381019">
              <a:spcAft>
                <a:spcPts val="1800"/>
              </a:spcAft>
              <a:buFont typeface="Arial" panose="020B0604020202020204" pitchFamily="34" charset="0"/>
              <a:buChar char="•"/>
            </a:pPr>
            <a:endParaRPr lang="fr-FR" sz="2400">
              <a:latin typeface="Calibri"/>
              <a:cs typeface="Calibri"/>
            </a:endParaRPr>
          </a:p>
          <a:p>
            <a:pPr marL="357311">
              <a:spcAft>
                <a:spcPts val="1800"/>
              </a:spcAft>
            </a:pPr>
            <a:endParaRPr lang="en-US" sz="2400">
              <a:latin typeface="Calibri"/>
              <a:cs typeface="Calibri"/>
            </a:endParaRPr>
          </a:p>
        </p:txBody>
      </p:sp>
      <p:sp>
        <p:nvSpPr>
          <p:cNvPr id="2" name="TextBox 1">
            <a:extLst>
              <a:ext uri="{FF2B5EF4-FFF2-40B4-BE49-F238E27FC236}">
                <a16:creationId xmlns:a16="http://schemas.microsoft.com/office/drawing/2014/main" id="{6CDE8616-6AE8-EDE4-8EBD-CC43BA897AAB}"/>
              </a:ext>
            </a:extLst>
          </p:cNvPr>
          <p:cNvSpPr txBox="1"/>
          <p:nvPr/>
        </p:nvSpPr>
        <p:spPr>
          <a:xfrm>
            <a:off x="2139391" y="156519"/>
            <a:ext cx="8273236" cy="646331"/>
          </a:xfrm>
          <a:prstGeom prst="rect">
            <a:avLst/>
          </a:prstGeom>
          <a:noFill/>
        </p:spPr>
        <p:txBody>
          <a:bodyPr wrap="square" rtlCol="0">
            <a:spAutoFit/>
          </a:bodyPr>
          <a:lstStyle/>
          <a:p>
            <a:r>
              <a:rPr lang="fr-FR" sz="3600"/>
              <a:t>Dante AV</a:t>
            </a:r>
            <a:endParaRPr lang="en-US" sz="3600"/>
          </a:p>
        </p:txBody>
      </p:sp>
      <p:graphicFrame>
        <p:nvGraphicFramePr>
          <p:cNvPr id="4" name="Table 3">
            <a:extLst>
              <a:ext uri="{FF2B5EF4-FFF2-40B4-BE49-F238E27FC236}">
                <a16:creationId xmlns:a16="http://schemas.microsoft.com/office/drawing/2014/main" id="{7811BDD8-B806-BCED-E310-622B450A342C}"/>
              </a:ext>
            </a:extLst>
          </p:cNvPr>
          <p:cNvGraphicFramePr>
            <a:graphicFrameLocks noGrp="1"/>
          </p:cNvGraphicFramePr>
          <p:nvPr>
            <p:extLst>
              <p:ext uri="{D42A27DB-BD31-4B8C-83A1-F6EECF244321}">
                <p14:modId xmlns:p14="http://schemas.microsoft.com/office/powerpoint/2010/main" val="1968726052"/>
              </p:ext>
            </p:extLst>
          </p:nvPr>
        </p:nvGraphicFramePr>
        <p:xfrm>
          <a:off x="1829710" y="5419314"/>
          <a:ext cx="8168640" cy="1285240"/>
        </p:xfrm>
        <a:graphic>
          <a:graphicData uri="http://schemas.openxmlformats.org/drawingml/2006/table">
            <a:tbl>
              <a:tblPr firstRow="1" bandRow="1">
                <a:tableStyleId>{5C22544A-7EE6-4342-B048-85BDC9FD1C3A}</a:tableStyleId>
              </a:tblPr>
              <a:tblGrid>
                <a:gridCol w="4084320">
                  <a:extLst>
                    <a:ext uri="{9D8B030D-6E8A-4147-A177-3AD203B41FA5}">
                      <a16:colId xmlns:a16="http://schemas.microsoft.com/office/drawing/2014/main" val="958807560"/>
                    </a:ext>
                  </a:extLst>
                </a:gridCol>
                <a:gridCol w="4084320">
                  <a:extLst>
                    <a:ext uri="{9D8B030D-6E8A-4147-A177-3AD203B41FA5}">
                      <a16:colId xmlns:a16="http://schemas.microsoft.com/office/drawing/2014/main" val="3298350852"/>
                    </a:ext>
                  </a:extLst>
                </a:gridCol>
              </a:tblGrid>
              <a:tr h="370840">
                <a:tc>
                  <a:txBody>
                    <a:bodyPr/>
                    <a:lstStyle/>
                    <a:p>
                      <a:pPr algn="ctr">
                        <a:lnSpc>
                          <a:spcPct val="100000"/>
                        </a:lnSpc>
                      </a:pPr>
                      <a:r>
                        <a:rPr lang="en-US" err="1"/>
                        <a:t>Avantages</a:t>
                      </a:r>
                      <a:endParaRPr lang="en-US"/>
                    </a:p>
                  </a:txBody>
                  <a:tcPr/>
                </a:tc>
                <a:tc>
                  <a:txBody>
                    <a:bodyPr/>
                    <a:lstStyle/>
                    <a:p>
                      <a:pPr algn="ctr">
                        <a:lnSpc>
                          <a:spcPct val="100000"/>
                        </a:lnSpc>
                      </a:pPr>
                      <a:r>
                        <a:rPr lang="en-US" err="1"/>
                        <a:t>Inconvénients</a:t>
                      </a:r>
                    </a:p>
                  </a:txBody>
                  <a:tcPr/>
                </a:tc>
                <a:extLst>
                  <a:ext uri="{0D108BD9-81ED-4DB2-BD59-A6C34878D82A}">
                    <a16:rowId xmlns:a16="http://schemas.microsoft.com/office/drawing/2014/main" val="3101509805"/>
                  </a:ext>
                </a:extLst>
              </a:tr>
              <a:tr h="370840">
                <a:tc>
                  <a:txBody>
                    <a:bodyPr/>
                    <a:lstStyle/>
                    <a:p>
                      <a:pPr marL="285750" indent="-285750">
                        <a:lnSpc>
                          <a:spcPct val="100000"/>
                        </a:lnSpc>
                        <a:buFont typeface="Calibri"/>
                        <a:buChar char="-"/>
                      </a:pPr>
                      <a:r>
                        <a:rPr lang="en-US"/>
                        <a:t>"Plug and play"</a:t>
                      </a:r>
                    </a:p>
                    <a:p>
                      <a:pPr marL="285750" lvl="0" indent="-285750">
                        <a:lnSpc>
                          <a:spcPct val="100000"/>
                        </a:lnSpc>
                        <a:buFont typeface="Calibri"/>
                        <a:buChar char="-"/>
                      </a:pPr>
                      <a:r>
                        <a:rPr lang="en-US" err="1"/>
                        <a:t>S'adapte</a:t>
                      </a:r>
                      <a:r>
                        <a:rPr lang="en-US"/>
                        <a:t> bien à des </a:t>
                      </a:r>
                      <a:r>
                        <a:rPr lang="en-US" err="1"/>
                        <a:t>environnements</a:t>
                      </a:r>
                      <a:r>
                        <a:rPr lang="en-US"/>
                        <a:t> déjà </a:t>
                      </a:r>
                      <a:r>
                        <a:rPr lang="en-US" err="1"/>
                        <a:t>existants</a:t>
                      </a:r>
                      <a:endParaRPr lang="en-US"/>
                    </a:p>
                  </a:txBody>
                  <a:tcPr/>
                </a:tc>
                <a:tc>
                  <a:txBody>
                    <a:bodyPr/>
                    <a:lstStyle/>
                    <a:p>
                      <a:pPr marL="285750" indent="-285750">
                        <a:lnSpc>
                          <a:spcPct val="100000"/>
                        </a:lnSpc>
                        <a:buFont typeface="Calibri"/>
                        <a:buChar char="-"/>
                      </a:pPr>
                      <a:r>
                        <a:rPr lang="en-US" err="1"/>
                        <a:t>Nécessite</a:t>
                      </a:r>
                      <a:r>
                        <a:rPr lang="en-US"/>
                        <a:t> </a:t>
                      </a:r>
                      <a:r>
                        <a:rPr lang="en-US" err="1"/>
                        <a:t>une</a:t>
                      </a:r>
                      <a:r>
                        <a:rPr lang="en-US"/>
                        <a:t> puce hardware </a:t>
                      </a:r>
                    </a:p>
                    <a:p>
                      <a:pPr marL="285750" lvl="0" indent="-285750">
                        <a:lnSpc>
                          <a:spcPct val="100000"/>
                        </a:lnSpc>
                        <a:buFont typeface="Calibri"/>
                        <a:buChar char="-"/>
                      </a:pPr>
                      <a:r>
                        <a:rPr lang="en-US"/>
                        <a:t>"</a:t>
                      </a:r>
                      <a:r>
                        <a:rPr lang="en-US" err="1"/>
                        <a:t>Boîte</a:t>
                      </a:r>
                      <a:r>
                        <a:rPr lang="en-US"/>
                        <a:t> noire"</a:t>
                      </a:r>
                    </a:p>
                    <a:p>
                      <a:pPr marL="285750" lvl="0" indent="-285750">
                        <a:lnSpc>
                          <a:spcPct val="100000"/>
                        </a:lnSpc>
                        <a:buFont typeface="Calibri"/>
                        <a:buChar char="-"/>
                      </a:pPr>
                      <a:r>
                        <a:rPr lang="en-US"/>
                        <a:t>Pas </a:t>
                      </a:r>
                      <a:r>
                        <a:rPr lang="en-US" err="1"/>
                        <a:t>vraiment</a:t>
                      </a:r>
                      <a:r>
                        <a:rPr lang="en-US"/>
                        <a:t> </a:t>
                      </a:r>
                      <a:r>
                        <a:rPr lang="en-US" err="1"/>
                        <a:t>adopté</a:t>
                      </a:r>
                      <a:r>
                        <a:rPr lang="en-US"/>
                        <a:t> par le </a:t>
                      </a:r>
                      <a:r>
                        <a:rPr lang="en-US" err="1"/>
                        <a:t>marché</a:t>
                      </a:r>
                      <a:endParaRPr lang="en-US"/>
                    </a:p>
                  </a:txBody>
                  <a:tcPr/>
                </a:tc>
                <a:extLst>
                  <a:ext uri="{0D108BD9-81ED-4DB2-BD59-A6C34878D82A}">
                    <a16:rowId xmlns:a16="http://schemas.microsoft.com/office/drawing/2014/main" val="356116240"/>
                  </a:ext>
                </a:extLst>
              </a:tr>
            </a:tbl>
          </a:graphicData>
        </a:graphic>
      </p:graphicFrame>
    </p:spTree>
    <p:extLst>
      <p:ext uri="{BB962C8B-B14F-4D97-AF65-F5344CB8AC3E}">
        <p14:creationId xmlns:p14="http://schemas.microsoft.com/office/powerpoint/2010/main" val="39222899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72B2B4-9A8E-2473-0704-DF76B5C8381E}"/>
            </a:ext>
          </a:extLst>
        </p:cNvPr>
        <p:cNvGrpSpPr/>
        <p:nvPr/>
      </p:nvGrpSpPr>
      <p:grpSpPr>
        <a:xfrm>
          <a:off x="0" y="0"/>
          <a:ext cx="0" cy="0"/>
          <a:chOff x="0" y="0"/>
          <a:chExt cx="0" cy="0"/>
        </a:xfrm>
      </p:grpSpPr>
      <p:sp>
        <p:nvSpPr>
          <p:cNvPr id="13" name="TextBox 12">
            <a:extLst>
              <a:ext uri="{FF2B5EF4-FFF2-40B4-BE49-F238E27FC236}">
                <a16:creationId xmlns:a16="http://schemas.microsoft.com/office/drawing/2014/main" id="{DEE48D24-78BE-E7C9-FD2A-8FCB5E656EBC}"/>
              </a:ext>
            </a:extLst>
          </p:cNvPr>
          <p:cNvSpPr txBox="1"/>
          <p:nvPr/>
        </p:nvSpPr>
        <p:spPr>
          <a:xfrm>
            <a:off x="232610" y="1416908"/>
            <a:ext cx="11726780" cy="3450656"/>
          </a:xfrm>
          <a:prstGeom prst="rect">
            <a:avLst/>
          </a:prstGeom>
          <a:noFill/>
        </p:spPr>
        <p:txBody>
          <a:bodyPr wrap="square" lIns="60960" tIns="90000" rIns="60960" bIns="90000" rtlCol="0" anchor="t">
            <a:noAutofit/>
          </a:bodyPr>
          <a:lstStyle/>
          <a:p>
            <a:pPr marL="285750" indent="-285750">
              <a:buFont typeface="Arial" panose="020B0604020202020204" pitchFamily="34" charset="0"/>
              <a:buChar char="•"/>
            </a:pPr>
            <a:r>
              <a:rPr lang="fr-FR" sz="2400"/>
              <a:t>Solution Open source et gratuite</a:t>
            </a:r>
            <a:endParaRPr lang="fr-FR" sz="2400">
              <a:ea typeface="Calibri"/>
              <a:cs typeface="Calibri"/>
            </a:endParaRPr>
          </a:p>
          <a:p>
            <a:pPr marL="285750" indent="-285750">
              <a:buFont typeface="Arial" panose="020B0604020202020204" pitchFamily="34" charset="0"/>
              <a:buChar char="•"/>
            </a:pPr>
            <a:r>
              <a:rPr lang="fr-FR" sz="2400"/>
              <a:t>Lancé en 2025</a:t>
            </a:r>
            <a:endParaRPr lang="fr-FR" sz="2400">
              <a:ea typeface="Calibri"/>
              <a:cs typeface="Calibri"/>
            </a:endParaRPr>
          </a:p>
          <a:p>
            <a:pPr marL="285750" indent="-285750">
              <a:buFont typeface="Arial" panose="020B0604020202020204" pitchFamily="34" charset="0"/>
              <a:buChar char="•"/>
            </a:pPr>
            <a:r>
              <a:rPr lang="fr-FR" sz="2400"/>
              <a:t>Latence &lt; 1 image</a:t>
            </a:r>
            <a:endParaRPr lang="fr-FR" sz="2400">
              <a:ea typeface="Calibri"/>
              <a:cs typeface="Calibri"/>
            </a:endParaRPr>
          </a:p>
          <a:p>
            <a:pPr marL="285750" indent="-285750">
              <a:buFont typeface="Arial" panose="020B0604020202020204" pitchFamily="34" charset="0"/>
              <a:buChar char="•"/>
            </a:pPr>
            <a:r>
              <a:rPr lang="fr-FR" sz="2400">
                <a:ea typeface="Calibri"/>
                <a:cs typeface="Calibri"/>
              </a:rPr>
              <a:t>Support 4:2:2 avec alpha</a:t>
            </a:r>
          </a:p>
          <a:p>
            <a:pPr marL="285750" indent="-285750">
              <a:buFont typeface="Arial" panose="020B0604020202020204" pitchFamily="34" charset="0"/>
              <a:buChar char="•"/>
            </a:pPr>
            <a:r>
              <a:rPr lang="fr-FR" sz="2400">
                <a:latin typeface="Calibri"/>
                <a:ea typeface="Calibri"/>
                <a:cs typeface="Calibri"/>
              </a:rPr>
              <a:t>8 bits ou 16 bits</a:t>
            </a:r>
          </a:p>
          <a:p>
            <a:pPr marL="285750" indent="-285750">
              <a:buFont typeface="Arial" panose="020B0604020202020204" pitchFamily="34" charset="0"/>
              <a:buChar char="•"/>
            </a:pPr>
            <a:r>
              <a:rPr lang="fr-FR" sz="2400">
                <a:latin typeface="Calibri"/>
                <a:ea typeface="Calibri"/>
                <a:cs typeface="Calibri"/>
              </a:rPr>
              <a:t>Vidéo compressé, codec VMX </a:t>
            </a:r>
          </a:p>
          <a:p>
            <a:pPr marL="285750" indent="-285750">
              <a:buFont typeface="Arial" panose="020B0604020202020204" pitchFamily="34" charset="0"/>
              <a:buChar char="•"/>
            </a:pPr>
            <a:r>
              <a:rPr lang="fr-FR" sz="2400">
                <a:latin typeface="Calibri"/>
                <a:ea typeface="Calibri"/>
                <a:cs typeface="Calibri"/>
              </a:rPr>
              <a:t>Jusqu'à 32 audios non compressés</a:t>
            </a:r>
          </a:p>
          <a:p>
            <a:pPr marL="285750" indent="-285750">
              <a:buFont typeface="Arial" panose="020B0604020202020204" pitchFamily="34" charset="0"/>
              <a:buChar char="•"/>
            </a:pPr>
            <a:r>
              <a:rPr lang="fr-FR" sz="2400" err="1">
                <a:latin typeface="Calibri"/>
                <a:ea typeface="Calibri"/>
                <a:cs typeface="Calibri"/>
              </a:rPr>
              <a:t>Metadata</a:t>
            </a:r>
            <a:r>
              <a:rPr lang="fr-FR" sz="2400">
                <a:latin typeface="Calibri"/>
                <a:ea typeface="Calibri"/>
                <a:cs typeface="Calibri"/>
              </a:rPr>
              <a:t> en XML, </a:t>
            </a:r>
            <a:r>
              <a:rPr lang="fr-FR" sz="2400" err="1">
                <a:latin typeface="Calibri"/>
                <a:ea typeface="Calibri"/>
                <a:cs typeface="Calibri"/>
              </a:rPr>
              <a:t>bi-directionnel</a:t>
            </a:r>
            <a:endParaRPr lang="fr-FR" sz="2400">
              <a:latin typeface="Calibri"/>
              <a:ea typeface="Calibri"/>
              <a:cs typeface="Calibri"/>
            </a:endParaRPr>
          </a:p>
          <a:p>
            <a:pPr marL="285750" indent="-285750">
              <a:buFont typeface="Arial" panose="020B0604020202020204" pitchFamily="34" charset="0"/>
              <a:buChar char="•"/>
            </a:pPr>
            <a:endParaRPr lang="fr-FR" sz="2400">
              <a:latin typeface="Calibri"/>
              <a:ea typeface="Calibri"/>
              <a:cs typeface="Calibri"/>
            </a:endParaRPr>
          </a:p>
          <a:p>
            <a:pPr marL="356870"/>
            <a:endParaRPr lang="en-US" sz="2400">
              <a:latin typeface="Calibri"/>
              <a:ea typeface="Calibri"/>
              <a:cs typeface="Calibri"/>
            </a:endParaRPr>
          </a:p>
        </p:txBody>
      </p:sp>
      <p:sp>
        <p:nvSpPr>
          <p:cNvPr id="2" name="TextBox 1">
            <a:extLst>
              <a:ext uri="{FF2B5EF4-FFF2-40B4-BE49-F238E27FC236}">
                <a16:creationId xmlns:a16="http://schemas.microsoft.com/office/drawing/2014/main" id="{7052729A-5C48-FE33-25D9-E2B9AA690E3D}"/>
              </a:ext>
            </a:extLst>
          </p:cNvPr>
          <p:cNvSpPr txBox="1"/>
          <p:nvPr/>
        </p:nvSpPr>
        <p:spPr>
          <a:xfrm>
            <a:off x="2139391" y="156519"/>
            <a:ext cx="8273236" cy="646331"/>
          </a:xfrm>
          <a:prstGeom prst="rect">
            <a:avLst/>
          </a:prstGeom>
          <a:noFill/>
        </p:spPr>
        <p:txBody>
          <a:bodyPr wrap="square" rtlCol="0">
            <a:spAutoFit/>
          </a:bodyPr>
          <a:lstStyle/>
          <a:p>
            <a:r>
              <a:rPr lang="fr-FR" sz="3600"/>
              <a:t>OMT </a:t>
            </a:r>
            <a:r>
              <a:rPr lang="fr-FR" sz="2800"/>
              <a:t>(Open Media Transport)</a:t>
            </a:r>
            <a:endParaRPr lang="en-US" sz="3600"/>
          </a:p>
        </p:txBody>
      </p:sp>
      <p:graphicFrame>
        <p:nvGraphicFramePr>
          <p:cNvPr id="3" name="Table 2">
            <a:extLst>
              <a:ext uri="{FF2B5EF4-FFF2-40B4-BE49-F238E27FC236}">
                <a16:creationId xmlns:a16="http://schemas.microsoft.com/office/drawing/2014/main" id="{38A6C6DF-A579-AEE6-6394-CBFD15B4BF75}"/>
              </a:ext>
            </a:extLst>
          </p:cNvPr>
          <p:cNvGraphicFramePr>
            <a:graphicFrameLocks noGrp="1"/>
          </p:cNvGraphicFramePr>
          <p:nvPr>
            <p:extLst>
              <p:ext uri="{D42A27DB-BD31-4B8C-83A1-F6EECF244321}">
                <p14:modId xmlns:p14="http://schemas.microsoft.com/office/powerpoint/2010/main" val="1662330305"/>
              </p:ext>
            </p:extLst>
          </p:nvPr>
        </p:nvGraphicFramePr>
        <p:xfrm>
          <a:off x="2011680" y="5172207"/>
          <a:ext cx="8168640" cy="1559560"/>
        </p:xfrm>
        <a:graphic>
          <a:graphicData uri="http://schemas.openxmlformats.org/drawingml/2006/table">
            <a:tbl>
              <a:tblPr firstRow="1" bandRow="1">
                <a:tableStyleId>{5C22544A-7EE6-4342-B048-85BDC9FD1C3A}</a:tableStyleId>
              </a:tblPr>
              <a:tblGrid>
                <a:gridCol w="4084320">
                  <a:extLst>
                    <a:ext uri="{9D8B030D-6E8A-4147-A177-3AD203B41FA5}">
                      <a16:colId xmlns:a16="http://schemas.microsoft.com/office/drawing/2014/main" val="958807560"/>
                    </a:ext>
                  </a:extLst>
                </a:gridCol>
                <a:gridCol w="4084320">
                  <a:extLst>
                    <a:ext uri="{9D8B030D-6E8A-4147-A177-3AD203B41FA5}">
                      <a16:colId xmlns:a16="http://schemas.microsoft.com/office/drawing/2014/main" val="3298350852"/>
                    </a:ext>
                  </a:extLst>
                </a:gridCol>
              </a:tblGrid>
              <a:tr h="370840">
                <a:tc>
                  <a:txBody>
                    <a:bodyPr/>
                    <a:lstStyle/>
                    <a:p>
                      <a:pPr algn="ctr">
                        <a:lnSpc>
                          <a:spcPct val="100000"/>
                        </a:lnSpc>
                      </a:pPr>
                      <a:r>
                        <a:rPr lang="en-US" err="1"/>
                        <a:t>Avantages</a:t>
                      </a:r>
                    </a:p>
                  </a:txBody>
                  <a:tcPr/>
                </a:tc>
                <a:tc>
                  <a:txBody>
                    <a:bodyPr/>
                    <a:lstStyle/>
                    <a:p>
                      <a:pPr algn="ctr">
                        <a:lnSpc>
                          <a:spcPct val="100000"/>
                        </a:lnSpc>
                      </a:pPr>
                      <a:r>
                        <a:rPr lang="en-US" err="1"/>
                        <a:t>Inconvénients</a:t>
                      </a:r>
                    </a:p>
                  </a:txBody>
                  <a:tcPr/>
                </a:tc>
                <a:extLst>
                  <a:ext uri="{0D108BD9-81ED-4DB2-BD59-A6C34878D82A}">
                    <a16:rowId xmlns:a16="http://schemas.microsoft.com/office/drawing/2014/main" val="3101509805"/>
                  </a:ext>
                </a:extLst>
              </a:tr>
              <a:tr h="370840">
                <a:tc>
                  <a:txBody>
                    <a:bodyPr/>
                    <a:lstStyle/>
                    <a:p>
                      <a:pPr marL="285750" lvl="0" indent="-285750">
                        <a:lnSpc>
                          <a:spcPct val="100000"/>
                        </a:lnSpc>
                        <a:buFont typeface="Calibri"/>
                        <a:buChar char="-"/>
                      </a:pPr>
                      <a:r>
                        <a:rPr lang="fr-FR"/>
                        <a:t>Open source</a:t>
                      </a:r>
                    </a:p>
                    <a:p>
                      <a:pPr marL="285750" lvl="0" indent="-285750">
                        <a:lnSpc>
                          <a:spcPct val="100000"/>
                        </a:lnSpc>
                        <a:buFont typeface="Calibri"/>
                        <a:buChar char="-"/>
                      </a:pPr>
                      <a:r>
                        <a:rPr lang="fr-FR"/>
                        <a:t>Semble assez complet</a:t>
                      </a:r>
                    </a:p>
                    <a:p>
                      <a:pPr marL="285750" lvl="0" indent="-285750">
                        <a:lnSpc>
                          <a:spcPct val="100000"/>
                        </a:lnSpc>
                        <a:buFont typeface="Calibri"/>
                        <a:buChar char="-"/>
                      </a:pPr>
                      <a:r>
                        <a:rPr lang="fr-FR"/>
                        <a:t>Latence &lt; 1 image</a:t>
                      </a:r>
                    </a:p>
                    <a:p>
                      <a:pPr marL="285750" lvl="0" indent="-285750">
                        <a:lnSpc>
                          <a:spcPct val="100000"/>
                        </a:lnSpc>
                        <a:buFont typeface="Calibri"/>
                        <a:buChar char="-"/>
                      </a:pPr>
                      <a:endParaRPr lang="en-US"/>
                    </a:p>
                  </a:txBody>
                  <a:tcPr/>
                </a:tc>
                <a:tc>
                  <a:txBody>
                    <a:bodyPr/>
                    <a:lstStyle/>
                    <a:p>
                      <a:pPr marL="285750" indent="-285750">
                        <a:lnSpc>
                          <a:spcPct val="100000"/>
                        </a:lnSpc>
                        <a:buFont typeface="Calibri"/>
                        <a:buChar char="-"/>
                      </a:pPr>
                      <a:r>
                        <a:rPr lang="en-US"/>
                        <a:t>Très recent</a:t>
                      </a:r>
                      <a:endParaRPr lang="fr-FR"/>
                    </a:p>
                    <a:p>
                      <a:pPr marL="285750" indent="-285750">
                        <a:lnSpc>
                          <a:spcPct val="100000"/>
                        </a:lnSpc>
                        <a:buFont typeface="Calibri"/>
                        <a:buChar char="-"/>
                      </a:pPr>
                      <a:r>
                        <a:rPr lang="en-US"/>
                        <a:t>Acceptation du </a:t>
                      </a:r>
                      <a:r>
                        <a:rPr lang="en-US" err="1"/>
                        <a:t>marché</a:t>
                      </a:r>
                      <a:r>
                        <a:rPr lang="en-US"/>
                        <a:t> inconnue</a:t>
                      </a:r>
                    </a:p>
                  </a:txBody>
                  <a:tcPr/>
                </a:tc>
                <a:extLst>
                  <a:ext uri="{0D108BD9-81ED-4DB2-BD59-A6C34878D82A}">
                    <a16:rowId xmlns:a16="http://schemas.microsoft.com/office/drawing/2014/main" val="356116240"/>
                  </a:ext>
                </a:extLst>
              </a:tr>
            </a:tbl>
          </a:graphicData>
        </a:graphic>
      </p:graphicFrame>
    </p:spTree>
    <p:extLst>
      <p:ext uri="{BB962C8B-B14F-4D97-AF65-F5344CB8AC3E}">
        <p14:creationId xmlns:p14="http://schemas.microsoft.com/office/powerpoint/2010/main" val="21669294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63047D-F0FA-F91F-800A-AC50347109A5}"/>
            </a:ext>
          </a:extLst>
        </p:cNvPr>
        <p:cNvGrpSpPr/>
        <p:nvPr/>
      </p:nvGrpSpPr>
      <p:grpSpPr>
        <a:xfrm>
          <a:off x="0" y="0"/>
          <a:ext cx="0" cy="0"/>
          <a:chOff x="0" y="0"/>
          <a:chExt cx="0" cy="0"/>
        </a:xfrm>
      </p:grpSpPr>
      <p:sp>
        <p:nvSpPr>
          <p:cNvPr id="13" name="TextBox 12">
            <a:extLst>
              <a:ext uri="{FF2B5EF4-FFF2-40B4-BE49-F238E27FC236}">
                <a16:creationId xmlns:a16="http://schemas.microsoft.com/office/drawing/2014/main" id="{486276D0-4CB2-8CBE-E4D3-8A77E5EF4F0A}"/>
              </a:ext>
            </a:extLst>
          </p:cNvPr>
          <p:cNvSpPr txBox="1"/>
          <p:nvPr/>
        </p:nvSpPr>
        <p:spPr>
          <a:xfrm>
            <a:off x="232610" y="1416908"/>
            <a:ext cx="11726780" cy="5326206"/>
          </a:xfrm>
          <a:prstGeom prst="rect">
            <a:avLst/>
          </a:prstGeom>
          <a:noFill/>
        </p:spPr>
        <p:txBody>
          <a:bodyPr wrap="square" lIns="60960" tIns="90000" rIns="60960" bIns="90000" rtlCol="0" anchor="t">
            <a:noAutofit/>
          </a:bodyPr>
          <a:lstStyle/>
          <a:p>
            <a:pPr marL="285750" indent="-285750">
              <a:buFont typeface="Arial" panose="020B0604020202020204" pitchFamily="34" charset="0"/>
              <a:buChar char="•"/>
            </a:pPr>
            <a:r>
              <a:rPr lang="fr-FR" sz="2400"/>
              <a:t>Temps réel </a:t>
            </a:r>
          </a:p>
          <a:p>
            <a:pPr marL="285750" indent="-285750">
              <a:buFont typeface="Arial" panose="020B0604020202020204" pitchFamily="34" charset="0"/>
              <a:buChar char="•"/>
            </a:pPr>
            <a:r>
              <a:rPr lang="fr-FR" sz="2400"/>
              <a:t>Utilise des protocoles de transport réseau standards (RTP, UDP)</a:t>
            </a:r>
          </a:p>
          <a:p>
            <a:pPr marL="285750" indent="-285750">
              <a:buFont typeface="Arial" panose="020B0604020202020204" pitchFamily="34" charset="0"/>
              <a:buChar char="•"/>
            </a:pPr>
            <a:r>
              <a:rPr lang="fr-FR" sz="2400"/>
              <a:t>Nécessite une synchronisation PTP (donc, des équipements spécifiques)</a:t>
            </a:r>
          </a:p>
          <a:p>
            <a:pPr marL="285750" indent="-285750">
              <a:buFont typeface="Arial" panose="020B0604020202020204" pitchFamily="34" charset="0"/>
              <a:buChar char="•"/>
            </a:pPr>
            <a:r>
              <a:rPr lang="fr-FR" sz="2400"/>
              <a:t>Compressé ou non</a:t>
            </a:r>
          </a:p>
          <a:p>
            <a:pPr marL="285750" indent="-285750">
              <a:buFont typeface="Arial" panose="020B0604020202020204" pitchFamily="34" charset="0"/>
              <a:buChar char="•"/>
            </a:pPr>
            <a:r>
              <a:rPr lang="fr-FR" sz="2400"/>
              <a:t>Redondance de réseaux souhaités (SMPTE ST-2022-7) mais pas obligatoire</a:t>
            </a:r>
          </a:p>
          <a:p>
            <a:pPr marL="285750" indent="-285750">
              <a:buFont typeface="Arial" panose="020B0604020202020204" pitchFamily="34" charset="0"/>
              <a:buChar char="•"/>
            </a:pPr>
            <a:r>
              <a:rPr lang="fr-FR" sz="2400"/>
              <a:t>Contrôle et gestion des flux non prévus (apporté par NMOS)</a:t>
            </a:r>
          </a:p>
          <a:p>
            <a:pPr marL="738330" indent="-381019">
              <a:spcAft>
                <a:spcPts val="1800"/>
              </a:spcAft>
              <a:buFont typeface="Arial" panose="020B0604020202020204" pitchFamily="34" charset="0"/>
              <a:buChar char="•"/>
            </a:pPr>
            <a:endParaRPr lang="fr-FR" sz="2400">
              <a:latin typeface="Calibri"/>
              <a:cs typeface="Calibri"/>
            </a:endParaRPr>
          </a:p>
          <a:p>
            <a:pPr marL="738330" indent="-381019">
              <a:spcAft>
                <a:spcPts val="1800"/>
              </a:spcAft>
              <a:buFont typeface="Arial" panose="020B0604020202020204" pitchFamily="34" charset="0"/>
              <a:buChar char="•"/>
            </a:pPr>
            <a:endParaRPr lang="fr-FR" sz="2400">
              <a:latin typeface="Calibri"/>
              <a:cs typeface="Calibri"/>
            </a:endParaRPr>
          </a:p>
          <a:p>
            <a:pPr marL="357311">
              <a:spcAft>
                <a:spcPts val="1800"/>
              </a:spcAft>
            </a:pPr>
            <a:endParaRPr lang="en-US" sz="2400">
              <a:latin typeface="Calibri"/>
              <a:cs typeface="Calibri"/>
            </a:endParaRPr>
          </a:p>
        </p:txBody>
      </p:sp>
      <p:sp>
        <p:nvSpPr>
          <p:cNvPr id="2" name="TextBox 1">
            <a:extLst>
              <a:ext uri="{FF2B5EF4-FFF2-40B4-BE49-F238E27FC236}">
                <a16:creationId xmlns:a16="http://schemas.microsoft.com/office/drawing/2014/main" id="{D8BBE6A7-961E-63A9-2E23-6C47A6908038}"/>
              </a:ext>
            </a:extLst>
          </p:cNvPr>
          <p:cNvSpPr txBox="1"/>
          <p:nvPr/>
        </p:nvSpPr>
        <p:spPr>
          <a:xfrm>
            <a:off x="2139391" y="156519"/>
            <a:ext cx="8273236" cy="646331"/>
          </a:xfrm>
          <a:prstGeom prst="rect">
            <a:avLst/>
          </a:prstGeom>
          <a:noFill/>
        </p:spPr>
        <p:txBody>
          <a:bodyPr wrap="square" rtlCol="0">
            <a:spAutoFit/>
          </a:bodyPr>
          <a:lstStyle/>
          <a:p>
            <a:r>
              <a:rPr lang="fr-FR" sz="3600"/>
              <a:t>ST-2110 (SMPTE) sans IPMX</a:t>
            </a:r>
          </a:p>
        </p:txBody>
      </p:sp>
      <p:graphicFrame>
        <p:nvGraphicFramePr>
          <p:cNvPr id="3" name="Table 2">
            <a:extLst>
              <a:ext uri="{FF2B5EF4-FFF2-40B4-BE49-F238E27FC236}">
                <a16:creationId xmlns:a16="http://schemas.microsoft.com/office/drawing/2014/main" id="{E966568E-7B86-D063-5008-6B3163A5C0BD}"/>
              </a:ext>
            </a:extLst>
          </p:cNvPr>
          <p:cNvGraphicFramePr>
            <a:graphicFrameLocks noGrp="1"/>
          </p:cNvGraphicFramePr>
          <p:nvPr>
            <p:extLst>
              <p:ext uri="{D42A27DB-BD31-4B8C-83A1-F6EECF244321}">
                <p14:modId xmlns:p14="http://schemas.microsoft.com/office/powerpoint/2010/main" val="4208177235"/>
              </p:ext>
            </p:extLst>
          </p:nvPr>
        </p:nvGraphicFramePr>
        <p:xfrm>
          <a:off x="2011680" y="4719626"/>
          <a:ext cx="8168640" cy="1833880"/>
        </p:xfrm>
        <a:graphic>
          <a:graphicData uri="http://schemas.openxmlformats.org/drawingml/2006/table">
            <a:tbl>
              <a:tblPr firstRow="1" bandRow="1">
                <a:tableStyleId>{5C22544A-7EE6-4342-B048-85BDC9FD1C3A}</a:tableStyleId>
              </a:tblPr>
              <a:tblGrid>
                <a:gridCol w="4084320">
                  <a:extLst>
                    <a:ext uri="{9D8B030D-6E8A-4147-A177-3AD203B41FA5}">
                      <a16:colId xmlns:a16="http://schemas.microsoft.com/office/drawing/2014/main" val="958807560"/>
                    </a:ext>
                  </a:extLst>
                </a:gridCol>
                <a:gridCol w="4084320">
                  <a:extLst>
                    <a:ext uri="{9D8B030D-6E8A-4147-A177-3AD203B41FA5}">
                      <a16:colId xmlns:a16="http://schemas.microsoft.com/office/drawing/2014/main" val="3298350852"/>
                    </a:ext>
                  </a:extLst>
                </a:gridCol>
              </a:tblGrid>
              <a:tr h="370840">
                <a:tc>
                  <a:txBody>
                    <a:bodyPr/>
                    <a:lstStyle/>
                    <a:p>
                      <a:pPr algn="ctr">
                        <a:lnSpc>
                          <a:spcPct val="100000"/>
                        </a:lnSpc>
                      </a:pPr>
                      <a:r>
                        <a:rPr lang="en-US" err="1"/>
                        <a:t>Avantages</a:t>
                      </a:r>
                      <a:endParaRPr lang="en-US"/>
                    </a:p>
                  </a:txBody>
                  <a:tcPr/>
                </a:tc>
                <a:tc>
                  <a:txBody>
                    <a:bodyPr/>
                    <a:lstStyle/>
                    <a:p>
                      <a:pPr algn="ctr">
                        <a:lnSpc>
                          <a:spcPct val="100000"/>
                        </a:lnSpc>
                      </a:pPr>
                      <a:r>
                        <a:rPr lang="en-US" err="1"/>
                        <a:t>Inconvénients</a:t>
                      </a:r>
                    </a:p>
                  </a:txBody>
                  <a:tcPr/>
                </a:tc>
                <a:extLst>
                  <a:ext uri="{0D108BD9-81ED-4DB2-BD59-A6C34878D82A}">
                    <a16:rowId xmlns:a16="http://schemas.microsoft.com/office/drawing/2014/main" val="3101509805"/>
                  </a:ext>
                </a:extLst>
              </a:tr>
              <a:tr h="370840">
                <a:tc>
                  <a:txBody>
                    <a:bodyPr/>
                    <a:lstStyle/>
                    <a:p>
                      <a:pPr marL="285750" lvl="0" indent="-285750">
                        <a:lnSpc>
                          <a:spcPct val="100000"/>
                        </a:lnSpc>
                        <a:buFont typeface="Calibri"/>
                        <a:buChar char="-"/>
                      </a:pPr>
                      <a:r>
                        <a:rPr lang="en-US"/>
                        <a:t>Flexible </a:t>
                      </a:r>
                      <a:r>
                        <a:rPr lang="en-US" err="1"/>
                        <a:t>lorsque</a:t>
                      </a:r>
                      <a:r>
                        <a:rPr lang="en-US"/>
                        <a:t> bien </a:t>
                      </a:r>
                      <a:r>
                        <a:rPr lang="en-US" err="1"/>
                        <a:t>implémenté</a:t>
                      </a:r>
                    </a:p>
                    <a:p>
                      <a:pPr marL="285750" lvl="0" indent="-285750">
                        <a:lnSpc>
                          <a:spcPct val="100000"/>
                        </a:lnSpc>
                        <a:buFont typeface="Calibri"/>
                        <a:buChar char="-"/>
                      </a:pPr>
                      <a:r>
                        <a:rPr lang="en-US"/>
                        <a:t>Compression possible </a:t>
                      </a:r>
                      <a:r>
                        <a:rPr lang="en-US" err="1"/>
                        <a:t>mais</a:t>
                      </a:r>
                      <a:r>
                        <a:rPr lang="en-US"/>
                        <a:t> pas </a:t>
                      </a:r>
                      <a:r>
                        <a:rPr lang="en-US" err="1"/>
                        <a:t>obligatoire</a:t>
                      </a:r>
                    </a:p>
                    <a:p>
                      <a:pPr marL="285750" lvl="0" indent="-285750">
                        <a:lnSpc>
                          <a:spcPct val="100000"/>
                        </a:lnSpc>
                        <a:buFont typeface="Calibri"/>
                        <a:buChar char="-"/>
                      </a:pPr>
                      <a:r>
                        <a:rPr lang="en-US"/>
                        <a:t>Réseau </a:t>
                      </a:r>
                      <a:r>
                        <a:rPr lang="en-US" err="1"/>
                        <a:t>maîtrisable</a:t>
                      </a:r>
                      <a:r>
                        <a:rPr lang="en-US"/>
                        <a:t> de bout </a:t>
                      </a:r>
                      <a:r>
                        <a:rPr lang="en-US" err="1"/>
                        <a:t>en</a:t>
                      </a:r>
                      <a:r>
                        <a:rPr lang="en-US"/>
                        <a:t> bout</a:t>
                      </a:r>
                    </a:p>
                    <a:p>
                      <a:pPr marL="285750" lvl="0" indent="-285750">
                        <a:lnSpc>
                          <a:spcPct val="100000"/>
                        </a:lnSpc>
                        <a:buFont typeface="Calibri"/>
                        <a:buChar char="-"/>
                      </a:pPr>
                      <a:r>
                        <a:rPr lang="en-US"/>
                        <a:t>Bien </a:t>
                      </a:r>
                      <a:r>
                        <a:rPr lang="en-US" err="1"/>
                        <a:t>adopté</a:t>
                      </a:r>
                      <a:r>
                        <a:rPr lang="en-US"/>
                        <a:t> dans le milieu broadcast</a:t>
                      </a:r>
                    </a:p>
                  </a:txBody>
                  <a:tcPr/>
                </a:tc>
                <a:tc>
                  <a:txBody>
                    <a:bodyPr/>
                    <a:lstStyle/>
                    <a:p>
                      <a:pPr marL="285750" indent="-285750">
                        <a:lnSpc>
                          <a:spcPct val="100000"/>
                        </a:lnSpc>
                        <a:buFont typeface="Calibri"/>
                        <a:buChar char="-"/>
                      </a:pPr>
                      <a:r>
                        <a:rPr lang="en-US" err="1"/>
                        <a:t>Coût</a:t>
                      </a:r>
                      <a:r>
                        <a:rPr lang="en-US"/>
                        <a:t> </a:t>
                      </a:r>
                      <a:r>
                        <a:rPr lang="en-US" err="1"/>
                        <a:t>élevé</a:t>
                      </a:r>
                      <a:r>
                        <a:rPr lang="en-US"/>
                        <a:t> (à cause du PTP et de la </a:t>
                      </a:r>
                      <a:r>
                        <a:rPr lang="en-US" err="1"/>
                        <a:t>redondance</a:t>
                      </a:r>
                      <a:r>
                        <a:rPr lang="en-US"/>
                        <a:t>)</a:t>
                      </a:r>
                    </a:p>
                    <a:p>
                      <a:pPr marL="285750" lvl="0" indent="-285750">
                        <a:lnSpc>
                          <a:spcPct val="100000"/>
                        </a:lnSpc>
                        <a:buFont typeface="Calibri"/>
                        <a:buChar char="-"/>
                      </a:pPr>
                      <a:r>
                        <a:rPr lang="en-US" err="1"/>
                        <a:t>Contrôle</a:t>
                      </a:r>
                      <a:r>
                        <a:rPr lang="en-US"/>
                        <a:t> non </a:t>
                      </a:r>
                      <a:r>
                        <a:rPr lang="en-US" err="1"/>
                        <a:t>prévu</a:t>
                      </a:r>
                      <a:r>
                        <a:rPr lang="en-US"/>
                        <a:t> </a:t>
                      </a:r>
                    </a:p>
                    <a:p>
                      <a:pPr marL="0" lvl="0" indent="0">
                        <a:lnSpc>
                          <a:spcPct val="100000"/>
                        </a:lnSpc>
                        <a:buNone/>
                      </a:pPr>
                      <a:endParaRPr lang="en-US"/>
                    </a:p>
                  </a:txBody>
                  <a:tcPr/>
                </a:tc>
                <a:extLst>
                  <a:ext uri="{0D108BD9-81ED-4DB2-BD59-A6C34878D82A}">
                    <a16:rowId xmlns:a16="http://schemas.microsoft.com/office/drawing/2014/main" val="356116240"/>
                  </a:ext>
                </a:extLst>
              </a:tr>
            </a:tbl>
          </a:graphicData>
        </a:graphic>
      </p:graphicFrame>
    </p:spTree>
    <p:extLst>
      <p:ext uri="{BB962C8B-B14F-4D97-AF65-F5344CB8AC3E}">
        <p14:creationId xmlns:p14="http://schemas.microsoft.com/office/powerpoint/2010/main" val="36054361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DE09B7-05E1-7154-64B7-6B1B0D5DB2D1}"/>
            </a:ext>
          </a:extLst>
        </p:cNvPr>
        <p:cNvGrpSpPr/>
        <p:nvPr/>
      </p:nvGrpSpPr>
      <p:grpSpPr>
        <a:xfrm>
          <a:off x="0" y="0"/>
          <a:ext cx="0" cy="0"/>
          <a:chOff x="0" y="0"/>
          <a:chExt cx="0" cy="0"/>
        </a:xfrm>
      </p:grpSpPr>
      <p:sp>
        <p:nvSpPr>
          <p:cNvPr id="13" name="TextBox 12">
            <a:extLst>
              <a:ext uri="{FF2B5EF4-FFF2-40B4-BE49-F238E27FC236}">
                <a16:creationId xmlns:a16="http://schemas.microsoft.com/office/drawing/2014/main" id="{BD8A8F16-7C71-B83F-545A-325F0C006DFB}"/>
              </a:ext>
            </a:extLst>
          </p:cNvPr>
          <p:cNvSpPr txBox="1"/>
          <p:nvPr/>
        </p:nvSpPr>
        <p:spPr>
          <a:xfrm>
            <a:off x="232610" y="1416908"/>
            <a:ext cx="11726780" cy="2092910"/>
          </a:xfrm>
          <a:prstGeom prst="rect">
            <a:avLst/>
          </a:prstGeom>
          <a:noFill/>
        </p:spPr>
        <p:txBody>
          <a:bodyPr wrap="square" lIns="60960" tIns="90000" rIns="60960" bIns="90000" rtlCol="0" anchor="t">
            <a:noAutofit/>
          </a:bodyPr>
          <a:lstStyle/>
          <a:p>
            <a:pPr marL="285750" indent="-285750">
              <a:buFont typeface="Arial" panose="020B0604020202020204" pitchFamily="34" charset="0"/>
              <a:buChar char="•"/>
            </a:pPr>
            <a:r>
              <a:rPr lang="en-US" sz="2400"/>
              <a:t>Ce </a:t>
            </a:r>
            <a:r>
              <a:rPr lang="en-US" sz="2400" err="1"/>
              <a:t>n’est</a:t>
            </a:r>
            <a:r>
              <a:rPr lang="en-US" sz="2400"/>
              <a:t> </a:t>
            </a:r>
            <a:r>
              <a:rPr lang="en-US" sz="2400" b="1">
                <a:solidFill>
                  <a:srgbClr val="FF0000"/>
                </a:solidFill>
              </a:rPr>
              <a:t>pas</a:t>
            </a:r>
            <a:r>
              <a:rPr lang="en-US" sz="2400"/>
              <a:t> </a:t>
            </a:r>
            <a:r>
              <a:rPr lang="en-US" sz="2400" err="1"/>
              <a:t>une</a:t>
            </a:r>
            <a:r>
              <a:rPr lang="en-US" sz="2400"/>
              <a:t> techno de transport sur IP</a:t>
            </a:r>
          </a:p>
          <a:p>
            <a:pPr marL="285750" indent="-285750">
              <a:buFont typeface="Arial" panose="020B0604020202020204" pitchFamily="34" charset="0"/>
              <a:buChar char="•"/>
            </a:pPr>
            <a:r>
              <a:rPr lang="en-US" sz="2400" err="1"/>
              <a:t>Utilise</a:t>
            </a:r>
            <a:r>
              <a:rPr lang="en-US" sz="2400"/>
              <a:t> le </a:t>
            </a:r>
            <a:r>
              <a:rPr lang="en-US" sz="2400" err="1"/>
              <a:t>cablage</a:t>
            </a:r>
            <a:r>
              <a:rPr lang="en-US" sz="2400"/>
              <a:t> </a:t>
            </a:r>
            <a:r>
              <a:rPr lang="en-US" sz="2400" err="1"/>
              <a:t>Catx</a:t>
            </a:r>
            <a:r>
              <a:rPr lang="en-US" sz="2400"/>
              <a:t> (twisted pair) Cat5e </a:t>
            </a:r>
            <a:r>
              <a:rPr lang="en-US" sz="2400" err="1"/>
              <a:t>ou</a:t>
            </a:r>
            <a:r>
              <a:rPr lang="en-US" sz="2400"/>
              <a:t> Cat6</a:t>
            </a:r>
          </a:p>
          <a:p>
            <a:pPr marL="285750" indent="-285750">
              <a:buFont typeface="Arial" panose="020B0604020202020204" pitchFamily="34" charset="0"/>
              <a:buChar char="•"/>
            </a:pPr>
            <a:r>
              <a:rPr lang="en-US" sz="2400" err="1"/>
              <a:t>Permet</a:t>
            </a:r>
            <a:r>
              <a:rPr lang="en-US" sz="2400"/>
              <a:t> le </a:t>
            </a:r>
            <a:r>
              <a:rPr lang="en-US" sz="2400" err="1"/>
              <a:t>controle</a:t>
            </a:r>
            <a:r>
              <a:rPr lang="en-US" sz="2400"/>
              <a:t> de </a:t>
            </a:r>
            <a:r>
              <a:rPr lang="en-US" sz="2400" err="1"/>
              <a:t>Vidéo</a:t>
            </a:r>
            <a:r>
              <a:rPr lang="en-US" sz="2400"/>
              <a:t>, Audio, </a:t>
            </a:r>
            <a:r>
              <a:rPr lang="en-US" sz="2400" err="1"/>
              <a:t>controle</a:t>
            </a:r>
            <a:r>
              <a:rPr lang="en-US" sz="2400"/>
              <a:t>, Ethernet, et alimentation</a:t>
            </a:r>
          </a:p>
          <a:p>
            <a:pPr marL="285750" indent="-285750">
              <a:buFont typeface="Arial" panose="020B0604020202020204" pitchFamily="34" charset="0"/>
              <a:buChar char="•"/>
            </a:pPr>
            <a:r>
              <a:rPr lang="en-US" sz="2400"/>
              <a:t>Point à point</a:t>
            </a:r>
            <a:endParaRPr lang="fr-FR" sz="2400"/>
          </a:p>
          <a:p>
            <a:pPr marL="738330" indent="-381019">
              <a:spcAft>
                <a:spcPts val="1800"/>
              </a:spcAft>
              <a:buFont typeface="Arial" panose="020B0604020202020204" pitchFamily="34" charset="0"/>
              <a:buChar char="•"/>
            </a:pPr>
            <a:endParaRPr lang="fr-FR" sz="2400">
              <a:latin typeface="Calibri"/>
              <a:cs typeface="Calibri"/>
            </a:endParaRPr>
          </a:p>
          <a:p>
            <a:pPr marL="738330" indent="-381019">
              <a:spcAft>
                <a:spcPts val="1800"/>
              </a:spcAft>
              <a:buFont typeface="Arial" panose="020B0604020202020204" pitchFamily="34" charset="0"/>
              <a:buChar char="•"/>
            </a:pPr>
            <a:endParaRPr lang="fr-FR" sz="2400">
              <a:latin typeface="Calibri"/>
              <a:cs typeface="Calibri"/>
            </a:endParaRPr>
          </a:p>
          <a:p>
            <a:pPr marL="357311">
              <a:spcAft>
                <a:spcPts val="1800"/>
              </a:spcAft>
            </a:pPr>
            <a:endParaRPr lang="en-US" sz="2400">
              <a:latin typeface="Calibri"/>
              <a:cs typeface="Calibri"/>
            </a:endParaRPr>
          </a:p>
        </p:txBody>
      </p:sp>
      <p:sp>
        <p:nvSpPr>
          <p:cNvPr id="2" name="TextBox 1">
            <a:extLst>
              <a:ext uri="{FF2B5EF4-FFF2-40B4-BE49-F238E27FC236}">
                <a16:creationId xmlns:a16="http://schemas.microsoft.com/office/drawing/2014/main" id="{4548A931-EC74-992C-5593-68483BA67FBE}"/>
              </a:ext>
            </a:extLst>
          </p:cNvPr>
          <p:cNvSpPr txBox="1"/>
          <p:nvPr/>
        </p:nvSpPr>
        <p:spPr>
          <a:xfrm>
            <a:off x="2139391" y="156519"/>
            <a:ext cx="8273236" cy="646331"/>
          </a:xfrm>
          <a:prstGeom prst="rect">
            <a:avLst/>
          </a:prstGeom>
          <a:noFill/>
        </p:spPr>
        <p:txBody>
          <a:bodyPr wrap="square" lIns="91440" tIns="45720" rIns="91440" bIns="45720" rtlCol="0" anchor="t">
            <a:spAutoFit/>
          </a:bodyPr>
          <a:lstStyle/>
          <a:p>
            <a:r>
              <a:rPr lang="fr-FR" sz="3600"/>
              <a:t>HD Base-T</a:t>
            </a:r>
            <a:endParaRPr lang="fr-FR" sz="3600">
              <a:ea typeface="Calibri"/>
              <a:cs typeface="Calibri"/>
            </a:endParaRPr>
          </a:p>
        </p:txBody>
      </p:sp>
    </p:spTree>
    <p:extLst>
      <p:ext uri="{BB962C8B-B14F-4D97-AF65-F5344CB8AC3E}">
        <p14:creationId xmlns:p14="http://schemas.microsoft.com/office/powerpoint/2010/main" val="20515051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ECD3DE-967E-38D3-E8DA-1FB3B654B9FB}"/>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4AD1F98E-E3E1-9B71-C1CB-F2551409CFA7}"/>
              </a:ext>
            </a:extLst>
          </p:cNvPr>
          <p:cNvSpPr txBox="1"/>
          <p:nvPr/>
        </p:nvSpPr>
        <p:spPr>
          <a:xfrm>
            <a:off x="2139391" y="156519"/>
            <a:ext cx="8273236" cy="646331"/>
          </a:xfrm>
          <a:prstGeom prst="rect">
            <a:avLst/>
          </a:prstGeom>
          <a:noFill/>
        </p:spPr>
        <p:txBody>
          <a:bodyPr wrap="square" lIns="91440" tIns="45720" rIns="91440" bIns="45720" rtlCol="0" anchor="t">
            <a:spAutoFit/>
          </a:bodyPr>
          <a:lstStyle/>
          <a:p>
            <a:r>
              <a:rPr lang="fr-FR" sz="3600"/>
              <a:t>Rester en SDI / HDMI</a:t>
            </a:r>
            <a:endParaRPr lang="fr-FR" sz="3600">
              <a:ea typeface="Calibri"/>
              <a:cs typeface="Calibri"/>
            </a:endParaRPr>
          </a:p>
        </p:txBody>
      </p:sp>
      <p:graphicFrame>
        <p:nvGraphicFramePr>
          <p:cNvPr id="3" name="Table 2">
            <a:extLst>
              <a:ext uri="{FF2B5EF4-FFF2-40B4-BE49-F238E27FC236}">
                <a16:creationId xmlns:a16="http://schemas.microsoft.com/office/drawing/2014/main" id="{31BF8BB9-6A25-15C7-3F24-A6441EC0EB58}"/>
              </a:ext>
            </a:extLst>
          </p:cNvPr>
          <p:cNvGraphicFramePr>
            <a:graphicFrameLocks noGrp="1"/>
          </p:cNvGraphicFramePr>
          <p:nvPr>
            <p:extLst>
              <p:ext uri="{D42A27DB-BD31-4B8C-83A1-F6EECF244321}">
                <p14:modId xmlns:p14="http://schemas.microsoft.com/office/powerpoint/2010/main" val="3117780016"/>
              </p:ext>
            </p:extLst>
          </p:nvPr>
        </p:nvGraphicFramePr>
        <p:xfrm>
          <a:off x="2011680" y="3869880"/>
          <a:ext cx="8168640" cy="1285240"/>
        </p:xfrm>
        <a:graphic>
          <a:graphicData uri="http://schemas.openxmlformats.org/drawingml/2006/table">
            <a:tbl>
              <a:tblPr firstRow="1" bandRow="1">
                <a:tableStyleId>{5C22544A-7EE6-4342-B048-85BDC9FD1C3A}</a:tableStyleId>
              </a:tblPr>
              <a:tblGrid>
                <a:gridCol w="4084320">
                  <a:extLst>
                    <a:ext uri="{9D8B030D-6E8A-4147-A177-3AD203B41FA5}">
                      <a16:colId xmlns:a16="http://schemas.microsoft.com/office/drawing/2014/main" val="958807560"/>
                    </a:ext>
                  </a:extLst>
                </a:gridCol>
                <a:gridCol w="4084320">
                  <a:extLst>
                    <a:ext uri="{9D8B030D-6E8A-4147-A177-3AD203B41FA5}">
                      <a16:colId xmlns:a16="http://schemas.microsoft.com/office/drawing/2014/main" val="3298350852"/>
                    </a:ext>
                  </a:extLst>
                </a:gridCol>
              </a:tblGrid>
              <a:tr h="370840">
                <a:tc>
                  <a:txBody>
                    <a:bodyPr/>
                    <a:lstStyle/>
                    <a:p>
                      <a:pPr algn="ctr">
                        <a:lnSpc>
                          <a:spcPct val="100000"/>
                        </a:lnSpc>
                      </a:pPr>
                      <a:r>
                        <a:rPr lang="en-US" err="1"/>
                        <a:t>Avantages</a:t>
                      </a:r>
                    </a:p>
                  </a:txBody>
                  <a:tcPr/>
                </a:tc>
                <a:tc>
                  <a:txBody>
                    <a:bodyPr/>
                    <a:lstStyle/>
                    <a:p>
                      <a:pPr algn="ctr">
                        <a:lnSpc>
                          <a:spcPct val="100000"/>
                        </a:lnSpc>
                      </a:pPr>
                      <a:r>
                        <a:rPr lang="en-US" err="1"/>
                        <a:t>Inconvénients</a:t>
                      </a:r>
                    </a:p>
                  </a:txBody>
                  <a:tcPr/>
                </a:tc>
                <a:extLst>
                  <a:ext uri="{0D108BD9-81ED-4DB2-BD59-A6C34878D82A}">
                    <a16:rowId xmlns:a16="http://schemas.microsoft.com/office/drawing/2014/main" val="3101509805"/>
                  </a:ext>
                </a:extLst>
              </a:tr>
              <a:tr h="370840">
                <a:tc>
                  <a:txBody>
                    <a:bodyPr/>
                    <a:lstStyle/>
                    <a:p>
                      <a:pPr marL="285750" lvl="0" indent="-285750">
                        <a:lnSpc>
                          <a:spcPct val="100000"/>
                        </a:lnSpc>
                        <a:buFont typeface="Calibri"/>
                        <a:buChar char="-"/>
                      </a:pPr>
                      <a:r>
                        <a:rPr lang="en-US"/>
                        <a:t>Pas </a:t>
                      </a:r>
                      <a:r>
                        <a:rPr lang="en-US" err="1"/>
                        <a:t>ou</a:t>
                      </a:r>
                      <a:r>
                        <a:rPr lang="en-US"/>
                        <a:t> peu de </a:t>
                      </a:r>
                      <a:r>
                        <a:rPr lang="en-US" err="1"/>
                        <a:t>coût</a:t>
                      </a:r>
                      <a:r>
                        <a:rPr lang="en-US"/>
                        <a:t> </a:t>
                      </a:r>
                      <a:r>
                        <a:rPr lang="en-US" err="1"/>
                        <a:t>supplémentaire</a:t>
                      </a:r>
                      <a:endParaRPr lang="en-US"/>
                    </a:p>
                    <a:p>
                      <a:pPr marL="285750" lvl="0" indent="-285750">
                        <a:lnSpc>
                          <a:spcPct val="100000"/>
                        </a:lnSpc>
                        <a:buFont typeface="Calibri"/>
                        <a:buChar char="-"/>
                      </a:pPr>
                      <a:r>
                        <a:rPr lang="en-US"/>
                        <a:t>Maintenance plus simple, "à l'ancienne"</a:t>
                      </a:r>
                    </a:p>
                  </a:txBody>
                  <a:tcPr/>
                </a:tc>
                <a:tc>
                  <a:txBody>
                    <a:bodyPr/>
                    <a:lstStyle/>
                    <a:p>
                      <a:pPr marL="285750" indent="-285750">
                        <a:lnSpc>
                          <a:spcPct val="100000"/>
                        </a:lnSpc>
                        <a:buFont typeface="Calibri"/>
                        <a:buChar char="-"/>
                      </a:pPr>
                      <a:r>
                        <a:rPr lang="en-US"/>
                        <a:t>Pas </a:t>
                      </a:r>
                      <a:r>
                        <a:rPr lang="en-US" err="1"/>
                        <a:t>d'apport</a:t>
                      </a:r>
                      <a:r>
                        <a:rPr lang="en-US"/>
                        <a:t> de </a:t>
                      </a:r>
                      <a:r>
                        <a:rPr lang="en-US" err="1"/>
                        <a:t>flexibilité</a:t>
                      </a:r>
                      <a:r>
                        <a:rPr lang="en-US"/>
                        <a:t> du réseau</a:t>
                      </a:r>
                    </a:p>
                    <a:p>
                      <a:pPr marL="285750" lvl="0" indent="-285750">
                        <a:lnSpc>
                          <a:spcPct val="100000"/>
                        </a:lnSpc>
                        <a:buFont typeface="Calibri"/>
                        <a:buChar char="-"/>
                      </a:pPr>
                      <a:r>
                        <a:rPr lang="en-US"/>
                        <a:t>Technologie </a:t>
                      </a:r>
                      <a:r>
                        <a:rPr lang="en-US" err="1"/>
                        <a:t>vieilissante</a:t>
                      </a:r>
                      <a:endParaRPr lang="en-US"/>
                    </a:p>
                    <a:p>
                      <a:pPr marL="285750" lvl="0" indent="-285750">
                        <a:lnSpc>
                          <a:spcPct val="100000"/>
                        </a:lnSpc>
                        <a:buFont typeface="Calibri"/>
                        <a:buChar char="-"/>
                      </a:pPr>
                      <a:r>
                        <a:rPr lang="en-US"/>
                        <a:t>Risque d'être "hors </a:t>
                      </a:r>
                      <a:r>
                        <a:rPr lang="en-US" err="1"/>
                        <a:t>marché</a:t>
                      </a:r>
                      <a:r>
                        <a:rPr lang="en-US"/>
                        <a:t>" </a:t>
                      </a:r>
                      <a:r>
                        <a:rPr lang="en-US" err="1"/>
                        <a:t>d'ici</a:t>
                      </a:r>
                      <a:r>
                        <a:rPr lang="en-US"/>
                        <a:t> peu</a:t>
                      </a:r>
                    </a:p>
                  </a:txBody>
                  <a:tcPr/>
                </a:tc>
                <a:extLst>
                  <a:ext uri="{0D108BD9-81ED-4DB2-BD59-A6C34878D82A}">
                    <a16:rowId xmlns:a16="http://schemas.microsoft.com/office/drawing/2014/main" val="356116240"/>
                  </a:ext>
                </a:extLst>
              </a:tr>
            </a:tbl>
          </a:graphicData>
        </a:graphic>
      </p:graphicFrame>
    </p:spTree>
    <p:extLst>
      <p:ext uri="{BB962C8B-B14F-4D97-AF65-F5344CB8AC3E}">
        <p14:creationId xmlns:p14="http://schemas.microsoft.com/office/powerpoint/2010/main" val="25288501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738E3D-D173-80EB-5136-0B58D880C2A6}"/>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8313B45C-CED4-F58D-45A2-C9BA8A73E49A}"/>
              </a:ext>
            </a:extLst>
          </p:cNvPr>
          <p:cNvSpPr txBox="1"/>
          <p:nvPr/>
        </p:nvSpPr>
        <p:spPr>
          <a:xfrm>
            <a:off x="0" y="3330055"/>
            <a:ext cx="12192000" cy="923330"/>
          </a:xfrm>
          <a:prstGeom prst="rect">
            <a:avLst/>
          </a:prstGeom>
          <a:noFill/>
        </p:spPr>
        <p:txBody>
          <a:bodyPr wrap="square">
            <a:spAutoFit/>
          </a:bodyPr>
          <a:lstStyle/>
          <a:p>
            <a:pPr algn="ctr"/>
            <a:r>
              <a:rPr lang="fr-FR" sz="5400" b="1">
                <a:solidFill>
                  <a:schemeClr val="tx1"/>
                </a:solidFill>
              </a:rPr>
              <a:t>Introduction</a:t>
            </a:r>
            <a:endParaRPr lang="en-US" sz="5400" b="1"/>
          </a:p>
        </p:txBody>
      </p:sp>
      <p:pic>
        <p:nvPicPr>
          <p:cNvPr id="4" name="Picture 6" descr="Commission Supérieure Technique de l'Image et du Son (CST) (France) -  Unifrance">
            <a:extLst>
              <a:ext uri="{FF2B5EF4-FFF2-40B4-BE49-F238E27FC236}">
                <a16:creationId xmlns:a16="http://schemas.microsoft.com/office/drawing/2014/main" id="{5CD76637-171A-487E-262A-201AD15484D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116860" y="624955"/>
            <a:ext cx="3810000" cy="1238250"/>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1F136804-A314-F83E-8AF1-BA358B4C9925}"/>
              </a:ext>
            </a:extLst>
          </p:cNvPr>
          <p:cNvSpPr/>
          <p:nvPr/>
        </p:nvSpPr>
        <p:spPr>
          <a:xfrm>
            <a:off x="10163175" y="161925"/>
            <a:ext cx="1880545" cy="79057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3235783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244F23-A0FC-0462-CE42-69D494DAD109}"/>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9A7315EE-6E9B-340E-526A-46544BA2697B}"/>
              </a:ext>
            </a:extLst>
          </p:cNvPr>
          <p:cNvSpPr txBox="1"/>
          <p:nvPr/>
        </p:nvSpPr>
        <p:spPr>
          <a:xfrm>
            <a:off x="2139391" y="156519"/>
            <a:ext cx="8273236" cy="646331"/>
          </a:xfrm>
          <a:prstGeom prst="rect">
            <a:avLst/>
          </a:prstGeom>
          <a:noFill/>
        </p:spPr>
        <p:txBody>
          <a:bodyPr wrap="square" rtlCol="0">
            <a:spAutoFit/>
          </a:bodyPr>
          <a:lstStyle/>
          <a:p>
            <a:r>
              <a:rPr lang="fr-FR" sz="3600"/>
              <a:t>Tableau de synthèse </a:t>
            </a:r>
            <a:r>
              <a:rPr lang="fr-FR" sz="2400"/>
              <a:t>(formats sur IP)</a:t>
            </a:r>
            <a:endParaRPr lang="en-US" sz="2400"/>
          </a:p>
        </p:txBody>
      </p:sp>
      <p:graphicFrame>
        <p:nvGraphicFramePr>
          <p:cNvPr id="4" name="Tableau 3">
            <a:extLst>
              <a:ext uri="{FF2B5EF4-FFF2-40B4-BE49-F238E27FC236}">
                <a16:creationId xmlns:a16="http://schemas.microsoft.com/office/drawing/2014/main" id="{73E8ADB7-13FA-1E44-7F7D-272C5CF8370E}"/>
              </a:ext>
            </a:extLst>
          </p:cNvPr>
          <p:cNvGraphicFramePr>
            <a:graphicFrameLocks noGrp="1"/>
          </p:cNvGraphicFramePr>
          <p:nvPr>
            <p:extLst>
              <p:ext uri="{D42A27DB-BD31-4B8C-83A1-F6EECF244321}">
                <p14:modId xmlns:p14="http://schemas.microsoft.com/office/powerpoint/2010/main" val="1079438897"/>
              </p:ext>
            </p:extLst>
          </p:nvPr>
        </p:nvGraphicFramePr>
        <p:xfrm>
          <a:off x="536447" y="1002536"/>
          <a:ext cx="11119105" cy="5467579"/>
        </p:xfrm>
        <a:graphic>
          <a:graphicData uri="http://schemas.openxmlformats.org/drawingml/2006/table">
            <a:tbl>
              <a:tblPr firstRow="1" bandRow="1">
                <a:tableStyleId>{5C22544A-7EE6-4342-B048-85BDC9FD1C3A}</a:tableStyleId>
              </a:tblPr>
              <a:tblGrid>
                <a:gridCol w="1596341">
                  <a:extLst>
                    <a:ext uri="{9D8B030D-6E8A-4147-A177-3AD203B41FA5}">
                      <a16:colId xmlns:a16="http://schemas.microsoft.com/office/drawing/2014/main" val="36573681"/>
                    </a:ext>
                  </a:extLst>
                </a:gridCol>
                <a:gridCol w="1598703">
                  <a:extLst>
                    <a:ext uri="{9D8B030D-6E8A-4147-A177-3AD203B41FA5}">
                      <a16:colId xmlns:a16="http://schemas.microsoft.com/office/drawing/2014/main" val="3697058384"/>
                    </a:ext>
                  </a:extLst>
                </a:gridCol>
                <a:gridCol w="1708727">
                  <a:extLst>
                    <a:ext uri="{9D8B030D-6E8A-4147-A177-3AD203B41FA5}">
                      <a16:colId xmlns:a16="http://schemas.microsoft.com/office/drawing/2014/main" val="3835463757"/>
                    </a:ext>
                  </a:extLst>
                </a:gridCol>
                <a:gridCol w="1542473">
                  <a:extLst>
                    <a:ext uri="{9D8B030D-6E8A-4147-A177-3AD203B41FA5}">
                      <a16:colId xmlns:a16="http://schemas.microsoft.com/office/drawing/2014/main" val="1381284693"/>
                    </a:ext>
                  </a:extLst>
                </a:gridCol>
                <a:gridCol w="1653309">
                  <a:extLst>
                    <a:ext uri="{9D8B030D-6E8A-4147-A177-3AD203B41FA5}">
                      <a16:colId xmlns:a16="http://schemas.microsoft.com/office/drawing/2014/main" val="468704018"/>
                    </a:ext>
                  </a:extLst>
                </a:gridCol>
                <a:gridCol w="1542473">
                  <a:extLst>
                    <a:ext uri="{9D8B030D-6E8A-4147-A177-3AD203B41FA5}">
                      <a16:colId xmlns:a16="http://schemas.microsoft.com/office/drawing/2014/main" val="1675147335"/>
                    </a:ext>
                  </a:extLst>
                </a:gridCol>
                <a:gridCol w="1477079">
                  <a:extLst>
                    <a:ext uri="{9D8B030D-6E8A-4147-A177-3AD203B41FA5}">
                      <a16:colId xmlns:a16="http://schemas.microsoft.com/office/drawing/2014/main" val="2281890222"/>
                    </a:ext>
                  </a:extLst>
                </a:gridCol>
              </a:tblGrid>
              <a:tr h="234608">
                <a:tc>
                  <a:txBody>
                    <a:bodyPr/>
                    <a:lstStyle/>
                    <a:p>
                      <a:endParaRPr lang="fr-FR"/>
                    </a:p>
                  </a:txBody>
                  <a:tcPr anchor="ctr"/>
                </a:tc>
                <a:tc>
                  <a:txBody>
                    <a:bodyPr/>
                    <a:lstStyle/>
                    <a:p>
                      <a:pPr algn="ctr"/>
                      <a:r>
                        <a:rPr lang="fr-FR"/>
                        <a:t>IPMX</a:t>
                      </a:r>
                    </a:p>
                  </a:txBody>
                  <a:tcPr anchor="ctr"/>
                </a:tc>
                <a:tc>
                  <a:txBody>
                    <a:bodyPr/>
                    <a:lstStyle/>
                    <a:p>
                      <a:pPr algn="ctr"/>
                      <a:r>
                        <a:rPr lang="fr-FR"/>
                        <a:t>ST-2110</a:t>
                      </a:r>
                    </a:p>
                  </a:txBody>
                  <a:tcPr anchor="ctr"/>
                </a:tc>
                <a:tc>
                  <a:txBody>
                    <a:bodyPr/>
                    <a:lstStyle/>
                    <a:p>
                      <a:pPr lvl="0" algn="ctr">
                        <a:buNone/>
                      </a:pPr>
                      <a:r>
                        <a:rPr lang="fr-FR"/>
                        <a:t>NDI</a:t>
                      </a:r>
                    </a:p>
                  </a:txBody>
                  <a:tcPr anchor="ctr"/>
                </a:tc>
                <a:tc>
                  <a:txBody>
                    <a:bodyPr/>
                    <a:lstStyle/>
                    <a:p>
                      <a:pPr lvl="0" algn="ctr">
                        <a:buNone/>
                      </a:pPr>
                      <a:r>
                        <a:rPr lang="fr-FR"/>
                        <a:t>DANTE AV (vidéo)  </a:t>
                      </a:r>
                    </a:p>
                  </a:txBody>
                  <a:tcPr anchor="ctr"/>
                </a:tc>
                <a:tc>
                  <a:txBody>
                    <a:bodyPr/>
                    <a:lstStyle/>
                    <a:p>
                      <a:pPr lvl="0" algn="ctr">
                        <a:buNone/>
                      </a:pPr>
                      <a:r>
                        <a:rPr lang="fr-FR" err="1"/>
                        <a:t>SDVoE</a:t>
                      </a:r>
                      <a:endParaRPr lang="fr-FR"/>
                    </a:p>
                  </a:txBody>
                  <a:tcPr anchor="ctr"/>
                </a:tc>
                <a:tc>
                  <a:txBody>
                    <a:bodyPr/>
                    <a:lstStyle/>
                    <a:p>
                      <a:pPr lvl="0" algn="ctr">
                        <a:buNone/>
                      </a:pPr>
                      <a:r>
                        <a:rPr lang="fr-FR"/>
                        <a:t>OMT</a:t>
                      </a:r>
                    </a:p>
                  </a:txBody>
                  <a:tcPr anchor="ctr"/>
                </a:tc>
                <a:extLst>
                  <a:ext uri="{0D108BD9-81ED-4DB2-BD59-A6C34878D82A}">
                    <a16:rowId xmlns:a16="http://schemas.microsoft.com/office/drawing/2014/main" val="2159245033"/>
                  </a:ext>
                </a:extLst>
              </a:tr>
              <a:tr h="287002">
                <a:tc>
                  <a:txBody>
                    <a:bodyPr/>
                    <a:lstStyle/>
                    <a:p>
                      <a:pPr algn="l"/>
                      <a:r>
                        <a:rPr lang="en-US" sz="1200">
                          <a:effectLst/>
                        </a:rPr>
                        <a:t>Origine</a:t>
                      </a:r>
                    </a:p>
                  </a:txBody>
                  <a:tcPr anchor="ctr"/>
                </a:tc>
                <a:tc>
                  <a:txBody>
                    <a:bodyPr/>
                    <a:lstStyle/>
                    <a:p>
                      <a:pPr algn="ctr"/>
                      <a:r>
                        <a:rPr lang="fr-FR" sz="1200">
                          <a:solidFill>
                            <a:schemeClr val="tx1"/>
                          </a:solidFill>
                          <a:effectLst/>
                        </a:rPr>
                        <a:t>VSF, AIMS</a:t>
                      </a:r>
                    </a:p>
                  </a:txBody>
                  <a:tcPr anchor="ctr"/>
                </a:tc>
                <a:tc>
                  <a:txBody>
                    <a:bodyPr/>
                    <a:lstStyle/>
                    <a:p>
                      <a:pPr algn="ctr"/>
                      <a:r>
                        <a:rPr lang="fr-FR" sz="1200">
                          <a:solidFill>
                            <a:schemeClr val="tx1"/>
                          </a:solidFill>
                          <a:effectLst/>
                        </a:rPr>
                        <a:t>VSF, SMPTE</a:t>
                      </a:r>
                    </a:p>
                  </a:txBody>
                  <a:tcPr anchor="ctr"/>
                </a:tc>
                <a:tc>
                  <a:txBody>
                    <a:bodyPr/>
                    <a:lstStyle/>
                    <a:p>
                      <a:pPr lvl="0" algn="ctr">
                        <a:buNone/>
                      </a:pPr>
                      <a:r>
                        <a:rPr lang="fr-FR" sz="1200">
                          <a:solidFill>
                            <a:schemeClr val="tx1"/>
                          </a:solidFill>
                          <a:effectLst/>
                        </a:rPr>
                        <a:t>NEWTEK (VIZRT)</a:t>
                      </a:r>
                    </a:p>
                  </a:txBody>
                  <a:tcPr anchor="ctr"/>
                </a:tc>
                <a:tc>
                  <a:txBody>
                    <a:bodyPr/>
                    <a:lstStyle/>
                    <a:p>
                      <a:pPr lvl="0" algn="ctr">
                        <a:buNone/>
                      </a:pPr>
                      <a:r>
                        <a:rPr lang="fr-FR" sz="1200">
                          <a:solidFill>
                            <a:schemeClr val="tx1"/>
                          </a:solidFill>
                          <a:effectLst/>
                        </a:rPr>
                        <a:t>AUDINATE</a:t>
                      </a:r>
                    </a:p>
                  </a:txBody>
                  <a:tcPr anchor="ctr"/>
                </a:tc>
                <a:tc>
                  <a:txBody>
                    <a:bodyPr/>
                    <a:lstStyle/>
                    <a:p>
                      <a:pPr lvl="0" algn="ctr">
                        <a:buNone/>
                      </a:pPr>
                      <a:r>
                        <a:rPr lang="fr-FR" sz="1200" err="1">
                          <a:solidFill>
                            <a:schemeClr val="tx1"/>
                          </a:solidFill>
                          <a:effectLst/>
                        </a:rPr>
                        <a:t>SDVoE</a:t>
                      </a:r>
                      <a:r>
                        <a:rPr lang="fr-FR" sz="1200">
                          <a:solidFill>
                            <a:schemeClr val="tx1"/>
                          </a:solidFill>
                          <a:effectLst/>
                        </a:rPr>
                        <a:t> Alliance</a:t>
                      </a:r>
                    </a:p>
                  </a:txBody>
                  <a:tcPr anchor="ctr"/>
                </a:tc>
                <a:tc>
                  <a:txBody>
                    <a:bodyPr/>
                    <a:lstStyle/>
                    <a:p>
                      <a:pPr lvl="0" algn="ctr">
                        <a:buNone/>
                      </a:pPr>
                      <a:r>
                        <a:rPr lang="fr-FR" sz="1200">
                          <a:solidFill>
                            <a:schemeClr val="tx1"/>
                          </a:solidFill>
                          <a:effectLst/>
                        </a:rPr>
                        <a:t>StudioCoast</a:t>
                      </a:r>
                    </a:p>
                  </a:txBody>
                  <a:tcPr anchor="ctr"/>
                </a:tc>
                <a:extLst>
                  <a:ext uri="{0D108BD9-81ED-4DB2-BD59-A6C34878D82A}">
                    <a16:rowId xmlns:a16="http://schemas.microsoft.com/office/drawing/2014/main" val="1711187517"/>
                  </a:ext>
                </a:extLst>
              </a:tr>
              <a:tr h="410002">
                <a:tc>
                  <a:txBody>
                    <a:bodyPr/>
                    <a:lstStyle/>
                    <a:p>
                      <a:pPr algn="l"/>
                      <a:r>
                        <a:rPr lang="fr-FR" sz="1200">
                          <a:effectLst/>
                        </a:rPr>
                        <a:t>Cible</a:t>
                      </a:r>
                    </a:p>
                  </a:txBody>
                  <a:tcPr anchor="ctr"/>
                </a:tc>
                <a:tc>
                  <a:txBody>
                    <a:bodyPr/>
                    <a:lstStyle/>
                    <a:p>
                      <a:pPr algn="ctr"/>
                      <a:r>
                        <a:rPr lang="fr-FR" sz="1200">
                          <a:solidFill>
                            <a:schemeClr val="tx1"/>
                          </a:solidFill>
                          <a:effectLst/>
                        </a:rPr>
                        <a:t>Pro AV, Corporate, Broadcast</a:t>
                      </a:r>
                    </a:p>
                  </a:txBody>
                  <a:tcPr anchor="ctr"/>
                </a:tc>
                <a:tc>
                  <a:txBody>
                    <a:bodyPr/>
                    <a:lstStyle/>
                    <a:p>
                      <a:pPr algn="ctr"/>
                      <a:r>
                        <a:rPr lang="fr-FR" sz="1200">
                          <a:solidFill>
                            <a:schemeClr val="tx1"/>
                          </a:solidFill>
                          <a:effectLst/>
                        </a:rPr>
                        <a:t>Broadcast</a:t>
                      </a:r>
                    </a:p>
                  </a:txBody>
                  <a:tcPr anchor="ctr"/>
                </a:tc>
                <a:tc>
                  <a:txBody>
                    <a:bodyPr/>
                    <a:lstStyle/>
                    <a:p>
                      <a:pPr lvl="0" algn="ctr">
                        <a:buNone/>
                      </a:pPr>
                      <a:r>
                        <a:rPr lang="fr-FR" sz="1200">
                          <a:solidFill>
                            <a:schemeClr val="tx1"/>
                          </a:solidFill>
                        </a:rPr>
                        <a:t>Broadcast, Pro AV, </a:t>
                      </a:r>
                      <a:r>
                        <a:rPr lang="fr-FR" sz="1200" err="1">
                          <a:solidFill>
                            <a:schemeClr val="tx1"/>
                          </a:solidFill>
                        </a:rPr>
                        <a:t>Corporate</a:t>
                      </a:r>
                      <a:endParaRPr lang="fr-FR" sz="1200">
                        <a:solidFill>
                          <a:schemeClr val="tx1"/>
                        </a:solidFill>
                      </a:endParaRPr>
                    </a:p>
                  </a:txBody>
                  <a:tcPr anchor="ctr"/>
                </a:tc>
                <a:tc>
                  <a:txBody>
                    <a:bodyPr/>
                    <a:lstStyle/>
                    <a:p>
                      <a:pPr lvl="0" algn="ctr">
                        <a:buNone/>
                      </a:pPr>
                      <a:r>
                        <a:rPr lang="fr-FR" sz="1200">
                          <a:solidFill>
                            <a:schemeClr val="tx1"/>
                          </a:solidFill>
                        </a:rPr>
                        <a:t>Broadcast, </a:t>
                      </a:r>
                      <a:r>
                        <a:rPr lang="fr-FR" sz="1200" err="1">
                          <a:solidFill>
                            <a:schemeClr val="tx1"/>
                          </a:solidFill>
                        </a:rPr>
                        <a:t>Corporate</a:t>
                      </a:r>
                      <a:endParaRPr lang="fr-FR" sz="1200">
                        <a:solidFill>
                          <a:schemeClr val="tx1"/>
                        </a:solidFill>
                      </a:endParaRPr>
                    </a:p>
                  </a:txBody>
                  <a:tcPr anchor="ctr"/>
                </a:tc>
                <a:tc>
                  <a:txBody>
                    <a:bodyPr/>
                    <a:lstStyle/>
                    <a:p>
                      <a:pPr lvl="0" algn="ctr">
                        <a:buNone/>
                      </a:pPr>
                      <a:r>
                        <a:rPr lang="fr-FR" sz="1200" err="1">
                          <a:solidFill>
                            <a:schemeClr val="tx1"/>
                          </a:solidFill>
                        </a:rPr>
                        <a:t>Corporate</a:t>
                      </a:r>
                      <a:r>
                        <a:rPr lang="fr-FR" sz="1200">
                          <a:solidFill>
                            <a:schemeClr val="tx1"/>
                          </a:solidFill>
                        </a:rPr>
                        <a:t>, Pro AV</a:t>
                      </a:r>
                    </a:p>
                  </a:txBody>
                  <a:tcPr anchor="ctr"/>
                </a:tc>
                <a:tc>
                  <a:txBody>
                    <a:bodyPr/>
                    <a:lstStyle/>
                    <a:p>
                      <a:pPr lvl="0" algn="ctr">
                        <a:buNone/>
                      </a:pPr>
                      <a:r>
                        <a:rPr lang="fr-FR" sz="1200">
                          <a:solidFill>
                            <a:schemeClr val="tx1"/>
                          </a:solidFill>
                        </a:rPr>
                        <a:t>Remplacer le NDI</a:t>
                      </a:r>
                    </a:p>
                  </a:txBody>
                  <a:tcPr anchor="ctr"/>
                </a:tc>
                <a:extLst>
                  <a:ext uri="{0D108BD9-81ED-4DB2-BD59-A6C34878D82A}">
                    <a16:rowId xmlns:a16="http://schemas.microsoft.com/office/drawing/2014/main" val="2686110030"/>
                  </a:ext>
                </a:extLst>
              </a:tr>
              <a:tr h="410002">
                <a:tc>
                  <a:txBody>
                    <a:bodyPr/>
                    <a:lstStyle/>
                    <a:p>
                      <a:pPr algn="l"/>
                      <a:r>
                        <a:rPr lang="fr-FR" sz="1200">
                          <a:effectLst/>
                        </a:rPr>
                        <a:t>Standard ouvert</a:t>
                      </a:r>
                    </a:p>
                  </a:txBody>
                  <a:tcPr anchor="ctr"/>
                </a:tc>
                <a:tc>
                  <a:txBody>
                    <a:bodyPr/>
                    <a:lstStyle/>
                    <a:p>
                      <a:pPr algn="ctr"/>
                      <a:r>
                        <a:rPr lang="fr-FR" sz="1200">
                          <a:solidFill>
                            <a:schemeClr val="tx1"/>
                          </a:solidFill>
                          <a:effectLst/>
                        </a:rPr>
                        <a:t>Oui</a:t>
                      </a:r>
                    </a:p>
                    <a:p>
                      <a:pPr algn="ctr"/>
                      <a:r>
                        <a:rPr lang="fr-FR" sz="1150">
                          <a:solidFill>
                            <a:schemeClr val="tx1"/>
                          </a:solidFill>
                          <a:effectLst/>
                        </a:rPr>
                        <a:t>ST-2110 &amp; NMOS</a:t>
                      </a:r>
                    </a:p>
                  </a:txBody>
                  <a:tcPr marL="0" marR="0" anchor="ctr"/>
                </a:tc>
                <a:tc>
                  <a:txBody>
                    <a:bodyPr/>
                    <a:lstStyle/>
                    <a:p>
                      <a:pPr lvl="0" algn="ctr">
                        <a:buNone/>
                      </a:pPr>
                      <a:r>
                        <a:rPr lang="fr-FR" sz="1200">
                          <a:solidFill>
                            <a:schemeClr val="tx1"/>
                          </a:solidFill>
                          <a:effectLst/>
                        </a:rPr>
                        <a:t>Oui</a:t>
                      </a:r>
                    </a:p>
                  </a:txBody>
                  <a:tcPr anchor="ctr"/>
                </a:tc>
                <a:tc>
                  <a:txBody>
                    <a:bodyPr/>
                    <a:lstStyle/>
                    <a:p>
                      <a:pPr lvl="0" algn="ctr">
                        <a:buNone/>
                      </a:pPr>
                      <a:r>
                        <a:rPr lang="fr-FR" sz="1200">
                          <a:solidFill>
                            <a:schemeClr val="tx1"/>
                          </a:solidFill>
                          <a:effectLst/>
                        </a:rPr>
                        <a:t>Non</a:t>
                      </a:r>
                    </a:p>
                    <a:p>
                      <a:pPr lvl="0" algn="ctr">
                        <a:buNone/>
                      </a:pPr>
                      <a:r>
                        <a:rPr lang="fr-FR" sz="1200">
                          <a:solidFill>
                            <a:schemeClr val="tx1"/>
                          </a:solidFill>
                          <a:effectLst/>
                        </a:rPr>
                        <a:t>SDK fourni</a:t>
                      </a:r>
                    </a:p>
                  </a:txBody>
                  <a:tcPr anchor="ctr"/>
                </a:tc>
                <a:tc>
                  <a:txBody>
                    <a:bodyPr/>
                    <a:lstStyle/>
                    <a:p>
                      <a:pPr lvl="0" algn="ctr">
                        <a:buNone/>
                      </a:pPr>
                      <a:r>
                        <a:rPr lang="fr-FR" sz="1200">
                          <a:solidFill>
                            <a:schemeClr val="tx1"/>
                          </a:solidFill>
                          <a:effectLst/>
                        </a:rPr>
                        <a:t>Non</a:t>
                      </a:r>
                    </a:p>
                  </a:txBody>
                  <a:tcPr anchor="ctr"/>
                </a:tc>
                <a:tc>
                  <a:txBody>
                    <a:bodyPr/>
                    <a:lstStyle/>
                    <a:p>
                      <a:pPr lvl="0" algn="ctr">
                        <a:buNone/>
                      </a:pPr>
                      <a:r>
                        <a:rPr lang="fr-FR" sz="1200">
                          <a:solidFill>
                            <a:schemeClr val="tx1"/>
                          </a:solidFill>
                          <a:effectLst/>
                        </a:rPr>
                        <a:t>Non</a:t>
                      </a:r>
                    </a:p>
                    <a:p>
                      <a:pPr lvl="0" algn="ctr">
                        <a:buNone/>
                      </a:pPr>
                      <a:r>
                        <a:rPr lang="fr-FR" sz="1200">
                          <a:solidFill>
                            <a:schemeClr val="tx1"/>
                          </a:solidFill>
                          <a:effectLst/>
                        </a:rPr>
                        <a:t>SDK fourni</a:t>
                      </a:r>
                    </a:p>
                  </a:txBody>
                  <a:tcPr anchor="ctr"/>
                </a:tc>
                <a:tc>
                  <a:txBody>
                    <a:bodyPr/>
                    <a:lstStyle/>
                    <a:p>
                      <a:pPr lvl="0" algn="ctr">
                        <a:buNone/>
                      </a:pPr>
                      <a:r>
                        <a:rPr lang="fr-FR" sz="1200">
                          <a:solidFill>
                            <a:schemeClr val="tx1"/>
                          </a:solidFill>
                          <a:effectLst/>
                        </a:rPr>
                        <a:t>Open Source</a:t>
                      </a:r>
                    </a:p>
                  </a:txBody>
                  <a:tcPr anchor="ctr"/>
                </a:tc>
                <a:extLst>
                  <a:ext uri="{0D108BD9-81ED-4DB2-BD59-A6C34878D82A}">
                    <a16:rowId xmlns:a16="http://schemas.microsoft.com/office/drawing/2014/main" val="3414667825"/>
                  </a:ext>
                </a:extLst>
              </a:tr>
              <a:tr h="533003">
                <a:tc>
                  <a:txBody>
                    <a:bodyPr/>
                    <a:lstStyle/>
                    <a:p>
                      <a:pPr algn="l"/>
                      <a:r>
                        <a:rPr lang="en-US" sz="1200">
                          <a:effectLst/>
                        </a:rPr>
                        <a:t>Matériel </a:t>
                      </a:r>
                      <a:r>
                        <a:rPr lang="en-US" sz="1200" err="1">
                          <a:effectLst/>
                        </a:rPr>
                        <a:t>spécifique</a:t>
                      </a:r>
                      <a:endParaRPr lang="en-US" sz="1200">
                        <a:effectLst/>
                      </a:endParaRPr>
                    </a:p>
                  </a:txBody>
                  <a:tcPr anchor="ctr"/>
                </a:tc>
                <a:tc>
                  <a:txBody>
                    <a:bodyPr/>
                    <a:lstStyle/>
                    <a:p>
                      <a:pPr algn="ctr"/>
                      <a:r>
                        <a:rPr lang="fr-FR" sz="1200">
                          <a:solidFill>
                            <a:schemeClr val="tx1"/>
                          </a:solidFill>
                          <a:effectLst/>
                        </a:rPr>
                        <a:t>Non</a:t>
                      </a:r>
                    </a:p>
                  </a:txBody>
                  <a:tcPr anchor="ctr"/>
                </a:tc>
                <a:tc>
                  <a:txBody>
                    <a:bodyPr/>
                    <a:lstStyle/>
                    <a:p>
                      <a:pPr algn="ctr"/>
                      <a:r>
                        <a:rPr lang="fr-FR" sz="1200">
                          <a:solidFill>
                            <a:schemeClr val="tx1"/>
                          </a:solidFill>
                          <a:effectLst/>
                        </a:rPr>
                        <a:t>Oui (pour la synchro)</a:t>
                      </a:r>
                    </a:p>
                  </a:txBody>
                  <a:tcPr anchor="ctr"/>
                </a:tc>
                <a:tc>
                  <a:txBody>
                    <a:bodyPr/>
                    <a:lstStyle/>
                    <a:p>
                      <a:pPr lvl="0" algn="ctr">
                        <a:buNone/>
                      </a:pPr>
                      <a:r>
                        <a:rPr lang="fr-FR" sz="1200">
                          <a:solidFill>
                            <a:schemeClr val="tx1"/>
                          </a:solidFill>
                          <a:effectLst/>
                        </a:rPr>
                        <a:t>Non</a:t>
                      </a:r>
                    </a:p>
                  </a:txBody>
                  <a:tcPr anchor="ctr"/>
                </a:tc>
                <a:tc>
                  <a:txBody>
                    <a:bodyPr/>
                    <a:lstStyle/>
                    <a:p>
                      <a:pPr lvl="0" algn="ctr">
                        <a:buNone/>
                      </a:pPr>
                      <a:r>
                        <a:rPr lang="fr-FR" sz="1200">
                          <a:solidFill>
                            <a:schemeClr val="tx1"/>
                          </a:solidFill>
                          <a:effectLst/>
                        </a:rPr>
                        <a:t>Oui</a:t>
                      </a:r>
                    </a:p>
                  </a:txBody>
                  <a:tcPr anchor="ctr"/>
                </a:tc>
                <a:tc>
                  <a:txBody>
                    <a:bodyPr/>
                    <a:lstStyle/>
                    <a:p>
                      <a:pPr lvl="0" algn="ctr">
                        <a:buNone/>
                      </a:pPr>
                      <a:r>
                        <a:rPr lang="fr-FR" sz="1200">
                          <a:solidFill>
                            <a:schemeClr val="tx1"/>
                          </a:solidFill>
                          <a:effectLst/>
                        </a:rPr>
                        <a:t>Oui</a:t>
                      </a:r>
                    </a:p>
                  </a:txBody>
                  <a:tcPr anchor="ctr"/>
                </a:tc>
                <a:tc>
                  <a:txBody>
                    <a:bodyPr/>
                    <a:lstStyle/>
                    <a:p>
                      <a:pPr lvl="0" algn="ctr">
                        <a:buNone/>
                      </a:pPr>
                      <a:r>
                        <a:rPr lang="fr-FR" sz="1200">
                          <a:solidFill>
                            <a:schemeClr val="tx1"/>
                          </a:solidFill>
                          <a:effectLst/>
                        </a:rPr>
                        <a:t>Non</a:t>
                      </a:r>
                    </a:p>
                  </a:txBody>
                  <a:tcPr anchor="ctr"/>
                </a:tc>
                <a:extLst>
                  <a:ext uri="{0D108BD9-81ED-4DB2-BD59-A6C34878D82A}">
                    <a16:rowId xmlns:a16="http://schemas.microsoft.com/office/drawing/2014/main" val="474214351"/>
                  </a:ext>
                </a:extLst>
              </a:tr>
              <a:tr h="779004">
                <a:tc>
                  <a:txBody>
                    <a:bodyPr/>
                    <a:lstStyle/>
                    <a:p>
                      <a:pPr algn="l"/>
                      <a:r>
                        <a:rPr lang="en-US" sz="1200" err="1">
                          <a:effectLst/>
                        </a:rPr>
                        <a:t>Synchronisation</a:t>
                      </a:r>
                      <a:endParaRPr lang="en-US" sz="1200">
                        <a:effectLst/>
                      </a:endParaRPr>
                    </a:p>
                  </a:txBody>
                  <a:tcPr anchor="ctr"/>
                </a:tc>
                <a:tc>
                  <a:txBody>
                    <a:bodyPr/>
                    <a:lstStyle/>
                    <a:p>
                      <a:pPr lvl="0" algn="ctr">
                        <a:buNone/>
                      </a:pPr>
                      <a:r>
                        <a:rPr lang="fr-FR" sz="1200" b="0" i="0" u="none" strike="noStrike" noProof="0">
                          <a:solidFill>
                            <a:schemeClr val="tx1"/>
                          </a:solidFill>
                          <a:effectLst/>
                          <a:latin typeface="Aptos"/>
                        </a:rPr>
                        <a:t>Non obligatoire </a:t>
                      </a:r>
                      <a:br>
                        <a:rPr lang="fr-FR" sz="1200" b="0" i="0" u="none" strike="noStrike" noProof="0">
                          <a:solidFill>
                            <a:schemeClr val="tx1"/>
                          </a:solidFill>
                          <a:effectLst/>
                          <a:latin typeface="Aptos"/>
                        </a:rPr>
                      </a:br>
                      <a:r>
                        <a:rPr lang="fr-FR" sz="1200" b="0" i="0" u="none" strike="noStrike" noProof="0">
                          <a:solidFill>
                            <a:schemeClr val="tx1"/>
                          </a:solidFill>
                          <a:effectLst/>
                          <a:latin typeface="Aptos"/>
                        </a:rPr>
                        <a:t>(ou </a:t>
                      </a:r>
                      <a:r>
                        <a:rPr lang="fr-FR" sz="1200">
                          <a:solidFill>
                            <a:schemeClr val="tx1"/>
                          </a:solidFill>
                          <a:effectLst/>
                        </a:rPr>
                        <a:t>PTP)</a:t>
                      </a:r>
                    </a:p>
                  </a:txBody>
                  <a:tcPr anchor="ctr"/>
                </a:tc>
                <a:tc>
                  <a:txBody>
                    <a:bodyPr/>
                    <a:lstStyle/>
                    <a:p>
                      <a:pPr algn="ctr"/>
                      <a:r>
                        <a:rPr lang="fr-FR" sz="1200">
                          <a:solidFill>
                            <a:schemeClr val="tx1"/>
                          </a:solidFill>
                          <a:effectLst/>
                        </a:rPr>
                        <a:t>PTP</a:t>
                      </a:r>
                    </a:p>
                  </a:txBody>
                  <a:tcPr anchor="ctr"/>
                </a:tc>
                <a:tc>
                  <a:txBody>
                    <a:bodyPr/>
                    <a:lstStyle/>
                    <a:p>
                      <a:pPr lvl="0" algn="ctr">
                        <a:buNone/>
                      </a:pPr>
                      <a:r>
                        <a:rPr lang="fr-FR" sz="1200">
                          <a:solidFill>
                            <a:schemeClr val="tx1"/>
                          </a:solidFill>
                          <a:effectLst/>
                        </a:rPr>
                        <a:t>Propriétaire</a:t>
                      </a:r>
                    </a:p>
                  </a:txBody>
                  <a:tcPr anchor="ctr"/>
                </a:tc>
                <a:tc>
                  <a:txBody>
                    <a:bodyPr/>
                    <a:lstStyle/>
                    <a:p>
                      <a:pPr lvl="0" algn="ctr">
                        <a:buNone/>
                      </a:pPr>
                      <a:r>
                        <a:rPr lang="fr-FR" sz="1200">
                          <a:solidFill>
                            <a:schemeClr val="tx1"/>
                          </a:solidFill>
                          <a:effectLst/>
                        </a:rPr>
                        <a:t>PTP</a:t>
                      </a:r>
                    </a:p>
                  </a:txBody>
                  <a:tcPr anchor="ctr"/>
                </a:tc>
                <a:tc>
                  <a:txBody>
                    <a:bodyPr/>
                    <a:lstStyle/>
                    <a:p>
                      <a:pPr lvl="0" algn="ctr">
                        <a:buNone/>
                      </a:pPr>
                      <a:r>
                        <a:rPr lang="fr-FR" sz="1200">
                          <a:solidFill>
                            <a:schemeClr val="tx1"/>
                          </a:solidFill>
                          <a:effectLst/>
                        </a:rPr>
                        <a:t>Propriétaire</a:t>
                      </a:r>
                    </a:p>
                  </a:txBody>
                  <a:tcPr anchor="ctr"/>
                </a:tc>
                <a:tc>
                  <a:txBody>
                    <a:bodyPr/>
                    <a:lstStyle/>
                    <a:p>
                      <a:pPr lvl="0" algn="ctr">
                        <a:buNone/>
                      </a:pPr>
                      <a:r>
                        <a:rPr lang="fr-FR" sz="1200">
                          <a:solidFill>
                            <a:schemeClr val="tx1"/>
                          </a:solidFill>
                          <a:effectLst/>
                        </a:rPr>
                        <a:t>?</a:t>
                      </a:r>
                    </a:p>
                  </a:txBody>
                  <a:tcPr anchor="ctr"/>
                </a:tc>
                <a:extLst>
                  <a:ext uri="{0D108BD9-81ED-4DB2-BD59-A6C34878D82A}">
                    <a16:rowId xmlns:a16="http://schemas.microsoft.com/office/drawing/2014/main" val="1487526826"/>
                  </a:ext>
                </a:extLst>
              </a:tr>
              <a:tr h="656004">
                <a:tc>
                  <a:txBody>
                    <a:bodyPr/>
                    <a:lstStyle/>
                    <a:p>
                      <a:pPr algn="l"/>
                      <a:r>
                        <a:rPr lang="fr-FR" sz="1200">
                          <a:effectLst/>
                        </a:rPr>
                        <a:t>Transport de la vidéo</a:t>
                      </a:r>
                    </a:p>
                  </a:txBody>
                  <a:tcPr anchor="ctr"/>
                </a:tc>
                <a:tc>
                  <a:txBody>
                    <a:bodyPr/>
                    <a:lstStyle/>
                    <a:p>
                      <a:pPr algn="ctr"/>
                      <a:r>
                        <a:rPr lang="fr-FR" sz="1200">
                          <a:solidFill>
                            <a:schemeClr val="tx1"/>
                          </a:solidFill>
                          <a:effectLst/>
                        </a:rPr>
                        <a:t>Compressé</a:t>
                      </a:r>
                    </a:p>
                    <a:p>
                      <a:pPr algn="ctr"/>
                      <a:r>
                        <a:rPr lang="fr-FR" sz="1200">
                          <a:solidFill>
                            <a:schemeClr val="tx1"/>
                          </a:solidFill>
                          <a:effectLst/>
                        </a:rPr>
                        <a:t>ou non compressé</a:t>
                      </a:r>
                    </a:p>
                  </a:txBody>
                  <a:tcPr anchor="ctr"/>
                </a:tc>
                <a:tc>
                  <a:txBody>
                    <a:bodyPr/>
                    <a:lstStyle/>
                    <a:p>
                      <a:pPr algn="ctr"/>
                      <a:r>
                        <a:rPr lang="fr-FR" sz="1200">
                          <a:solidFill>
                            <a:schemeClr val="tx1"/>
                          </a:solidFill>
                          <a:effectLst/>
                        </a:rPr>
                        <a:t>Non compressé</a:t>
                      </a:r>
                    </a:p>
                    <a:p>
                      <a:pPr algn="ctr"/>
                      <a:r>
                        <a:rPr lang="fr-FR" sz="1200">
                          <a:solidFill>
                            <a:schemeClr val="tx1"/>
                          </a:solidFill>
                          <a:effectLst/>
                        </a:rPr>
                        <a:t>(ou compressé)</a:t>
                      </a:r>
                    </a:p>
                  </a:txBody>
                  <a:tcPr anchor="ctr"/>
                </a:tc>
                <a:tc>
                  <a:txBody>
                    <a:bodyPr/>
                    <a:lstStyle/>
                    <a:p>
                      <a:pPr lvl="0" algn="ctr">
                        <a:buNone/>
                      </a:pPr>
                      <a:r>
                        <a:rPr lang="fr-FR" sz="1200">
                          <a:solidFill>
                            <a:schemeClr val="tx1"/>
                          </a:solidFill>
                          <a:effectLst/>
                        </a:rPr>
                        <a:t>Compressé</a:t>
                      </a:r>
                    </a:p>
                  </a:txBody>
                  <a:tcPr anchor="ctr"/>
                </a:tc>
                <a:tc>
                  <a:txBody>
                    <a:bodyPr/>
                    <a:lstStyle/>
                    <a:p>
                      <a:pPr lvl="0" algn="ctr">
                        <a:buNone/>
                      </a:pPr>
                      <a:r>
                        <a:rPr lang="fr-FR" sz="1200">
                          <a:solidFill>
                            <a:schemeClr val="tx1"/>
                          </a:solidFill>
                          <a:effectLst/>
                        </a:rPr>
                        <a:t>Compressé</a:t>
                      </a:r>
                    </a:p>
                  </a:txBody>
                  <a:tcPr anchor="ctr"/>
                </a:tc>
                <a:tc>
                  <a:txBody>
                    <a:bodyPr/>
                    <a:lstStyle/>
                    <a:p>
                      <a:pPr algn="ctr"/>
                      <a:r>
                        <a:rPr lang="fr-FR" sz="1200">
                          <a:solidFill>
                            <a:schemeClr val="tx1"/>
                          </a:solidFill>
                          <a:effectLst/>
                        </a:rPr>
                        <a:t>Non compressé</a:t>
                      </a:r>
                    </a:p>
                    <a:p>
                      <a:pPr lvl="0" algn="ctr">
                        <a:buNone/>
                      </a:pPr>
                      <a:r>
                        <a:rPr lang="fr-FR" sz="1200">
                          <a:solidFill>
                            <a:schemeClr val="tx1"/>
                          </a:solidFill>
                          <a:effectLst/>
                        </a:rPr>
                        <a:t>Légère compression (4K60)</a:t>
                      </a:r>
                    </a:p>
                  </a:txBody>
                  <a:tcPr anchor="ctr"/>
                </a:tc>
                <a:tc>
                  <a:txBody>
                    <a:bodyPr/>
                    <a:lstStyle/>
                    <a:p>
                      <a:pPr lvl="0" algn="ctr">
                        <a:buNone/>
                      </a:pPr>
                      <a:r>
                        <a:rPr lang="fr-FR" sz="1200">
                          <a:solidFill>
                            <a:schemeClr val="tx1"/>
                          </a:solidFill>
                          <a:effectLst/>
                        </a:rPr>
                        <a:t>Compressé</a:t>
                      </a:r>
                    </a:p>
                  </a:txBody>
                  <a:tcPr anchor="ctr"/>
                </a:tc>
                <a:extLst>
                  <a:ext uri="{0D108BD9-81ED-4DB2-BD59-A6C34878D82A}">
                    <a16:rowId xmlns:a16="http://schemas.microsoft.com/office/drawing/2014/main" val="469909512"/>
                  </a:ext>
                </a:extLst>
              </a:tr>
              <a:tr h="656004">
                <a:tc>
                  <a:txBody>
                    <a:bodyPr/>
                    <a:lstStyle/>
                    <a:p>
                      <a:pPr lvl="0" algn="l">
                        <a:buNone/>
                      </a:pPr>
                      <a:r>
                        <a:rPr lang="fr-FR" sz="1200">
                          <a:effectLst/>
                        </a:rPr>
                        <a:t>Support HDCP, EDID, USB, ..</a:t>
                      </a:r>
                    </a:p>
                  </a:txBody>
                  <a:tcPr marL="36000" marR="36000" anchor="ctr"/>
                </a:tc>
                <a:tc>
                  <a:txBody>
                    <a:bodyPr/>
                    <a:lstStyle/>
                    <a:p>
                      <a:pPr lvl="0" algn="ctr">
                        <a:buNone/>
                      </a:pPr>
                      <a:r>
                        <a:rPr lang="fr-FR" sz="1200">
                          <a:solidFill>
                            <a:schemeClr val="tx1"/>
                          </a:solidFill>
                          <a:effectLst/>
                        </a:rPr>
                        <a:t>Oui</a:t>
                      </a:r>
                    </a:p>
                  </a:txBody>
                  <a:tcPr anchor="ctr"/>
                </a:tc>
                <a:tc>
                  <a:txBody>
                    <a:bodyPr/>
                    <a:lstStyle/>
                    <a:p>
                      <a:pPr lvl="0" algn="ctr">
                        <a:buNone/>
                      </a:pPr>
                      <a:r>
                        <a:rPr lang="fr-FR" sz="1200">
                          <a:solidFill>
                            <a:schemeClr val="tx1"/>
                          </a:solidFill>
                          <a:effectLst/>
                        </a:rPr>
                        <a:t>Non</a:t>
                      </a:r>
                    </a:p>
                  </a:txBody>
                  <a:tcPr anchor="ctr"/>
                </a:tc>
                <a:tc>
                  <a:txBody>
                    <a:bodyPr/>
                    <a:lstStyle/>
                    <a:p>
                      <a:pPr lvl="0" algn="ctr">
                        <a:buNone/>
                      </a:pPr>
                      <a:r>
                        <a:rPr lang="fr-FR" sz="1200">
                          <a:solidFill>
                            <a:schemeClr val="tx1"/>
                          </a:solidFill>
                          <a:effectLst/>
                        </a:rPr>
                        <a:t>Non</a:t>
                      </a:r>
                    </a:p>
                  </a:txBody>
                  <a:tcPr anchor="ctr"/>
                </a:tc>
                <a:tc>
                  <a:txBody>
                    <a:bodyPr/>
                    <a:lstStyle/>
                    <a:p>
                      <a:pPr lvl="0" algn="ctr">
                        <a:buNone/>
                      </a:pPr>
                      <a:r>
                        <a:rPr lang="fr-FR" sz="1200">
                          <a:solidFill>
                            <a:schemeClr val="tx1"/>
                          </a:solidFill>
                          <a:effectLst/>
                        </a:rPr>
                        <a:t>Oui</a:t>
                      </a:r>
                    </a:p>
                  </a:txBody>
                  <a:tcPr anchor="ctr"/>
                </a:tc>
                <a:tc>
                  <a:txBody>
                    <a:bodyPr/>
                    <a:lstStyle/>
                    <a:p>
                      <a:pPr lvl="0" algn="ctr">
                        <a:buNone/>
                      </a:pPr>
                      <a:r>
                        <a:rPr lang="fr-FR" sz="1200">
                          <a:solidFill>
                            <a:schemeClr val="tx1"/>
                          </a:solidFill>
                          <a:effectLst/>
                        </a:rPr>
                        <a:t>Oui</a:t>
                      </a:r>
                    </a:p>
                  </a:txBody>
                  <a:tcPr anchor="ctr"/>
                </a:tc>
                <a:tc>
                  <a:txBody>
                    <a:bodyPr/>
                    <a:lstStyle/>
                    <a:p>
                      <a:pPr lvl="0" algn="ctr">
                        <a:buNone/>
                      </a:pPr>
                      <a:r>
                        <a:rPr lang="fr-FR" sz="1200">
                          <a:solidFill>
                            <a:schemeClr val="tx1"/>
                          </a:solidFill>
                          <a:effectLst/>
                        </a:rPr>
                        <a:t>?</a:t>
                      </a:r>
                    </a:p>
                  </a:txBody>
                  <a:tcPr anchor="ctr"/>
                </a:tc>
                <a:extLst>
                  <a:ext uri="{0D108BD9-81ED-4DB2-BD59-A6C34878D82A}">
                    <a16:rowId xmlns:a16="http://schemas.microsoft.com/office/drawing/2014/main" val="2606186305"/>
                  </a:ext>
                </a:extLst>
              </a:tr>
              <a:tr h="501041">
                <a:tc>
                  <a:txBody>
                    <a:bodyPr/>
                    <a:lstStyle/>
                    <a:p>
                      <a:pPr lvl="0" algn="l">
                        <a:buNone/>
                      </a:pPr>
                      <a:r>
                        <a:rPr lang="fr-FR" sz="1200">
                          <a:effectLst/>
                        </a:rPr>
                        <a:t>Contrôle</a:t>
                      </a:r>
                    </a:p>
                  </a:txBody>
                  <a:tcPr anchor="ctr"/>
                </a:tc>
                <a:tc>
                  <a:txBody>
                    <a:bodyPr/>
                    <a:lstStyle/>
                    <a:p>
                      <a:pPr lvl="0" algn="ctr">
                        <a:buNone/>
                      </a:pPr>
                      <a:r>
                        <a:rPr lang="fr-FR" sz="1200">
                          <a:solidFill>
                            <a:schemeClr val="tx1"/>
                          </a:solidFill>
                          <a:effectLst/>
                        </a:rPr>
                        <a:t>NMOS</a:t>
                      </a:r>
                      <a:endParaRPr lang="fr-FR"/>
                    </a:p>
                  </a:txBody>
                  <a:tcPr anchor="ctr"/>
                </a:tc>
                <a:tc>
                  <a:txBody>
                    <a:bodyPr/>
                    <a:lstStyle/>
                    <a:p>
                      <a:pPr lvl="0" algn="ctr">
                        <a:buNone/>
                      </a:pPr>
                      <a:r>
                        <a:rPr lang="fr-FR" sz="1200">
                          <a:solidFill>
                            <a:schemeClr val="tx1"/>
                          </a:solidFill>
                          <a:effectLst/>
                        </a:rPr>
                        <a:t>Non prévu</a:t>
                      </a:r>
                    </a:p>
                    <a:p>
                      <a:pPr lvl="0" algn="ctr">
                        <a:buNone/>
                      </a:pPr>
                      <a:r>
                        <a:rPr lang="fr-FR" sz="1200">
                          <a:solidFill>
                            <a:schemeClr val="tx1"/>
                          </a:solidFill>
                          <a:effectLst/>
                        </a:rPr>
                        <a:t>(NMOS de fait)</a:t>
                      </a:r>
                      <a:endParaRPr lang="fr-FR"/>
                    </a:p>
                  </a:txBody>
                  <a:tcPr anchor="ctr"/>
                </a:tc>
                <a:tc>
                  <a:txBody>
                    <a:bodyPr/>
                    <a:lstStyle/>
                    <a:p>
                      <a:pPr lvl="0" algn="ctr">
                        <a:buNone/>
                      </a:pPr>
                      <a:r>
                        <a:rPr lang="fr-FR" sz="1200">
                          <a:solidFill>
                            <a:schemeClr val="tx1"/>
                          </a:solidFill>
                        </a:rPr>
                        <a:t>Propriétaire</a:t>
                      </a:r>
                    </a:p>
                  </a:txBody>
                  <a:tcPr anchor="ctr"/>
                </a:tc>
                <a:tc>
                  <a:txBody>
                    <a:bodyPr/>
                    <a:lstStyle/>
                    <a:p>
                      <a:pPr lvl="0" algn="ctr">
                        <a:buNone/>
                      </a:pPr>
                      <a:r>
                        <a:rPr lang="fr-FR" sz="1200">
                          <a:solidFill>
                            <a:schemeClr val="tx1"/>
                          </a:solidFill>
                        </a:rPr>
                        <a:t>Propriétaire</a:t>
                      </a:r>
                    </a:p>
                  </a:txBody>
                  <a:tcPr anchor="ctr"/>
                </a:tc>
                <a:tc>
                  <a:txBody>
                    <a:bodyPr/>
                    <a:lstStyle/>
                    <a:p>
                      <a:pPr lvl="0" algn="ctr">
                        <a:buNone/>
                      </a:pPr>
                      <a:r>
                        <a:rPr lang="fr-FR" sz="1200">
                          <a:solidFill>
                            <a:schemeClr val="tx1"/>
                          </a:solidFill>
                        </a:rPr>
                        <a:t>Propriétaire</a:t>
                      </a:r>
                    </a:p>
                  </a:txBody>
                  <a:tcPr anchor="ctr"/>
                </a:tc>
                <a:tc>
                  <a:txBody>
                    <a:bodyPr/>
                    <a:lstStyle/>
                    <a:p>
                      <a:pPr lvl="0" algn="ctr">
                        <a:buNone/>
                      </a:pPr>
                      <a:r>
                        <a:rPr lang="fr-FR" sz="1200">
                          <a:solidFill>
                            <a:schemeClr val="tx1"/>
                          </a:solidFill>
                        </a:rPr>
                        <a:t>?</a:t>
                      </a:r>
                    </a:p>
                  </a:txBody>
                  <a:tcPr anchor="ctr"/>
                </a:tc>
                <a:extLst>
                  <a:ext uri="{0D108BD9-81ED-4DB2-BD59-A6C34878D82A}">
                    <a16:rowId xmlns:a16="http://schemas.microsoft.com/office/drawing/2014/main" val="2686582734"/>
                  </a:ext>
                </a:extLst>
              </a:tr>
              <a:tr h="501041">
                <a:tc>
                  <a:txBody>
                    <a:bodyPr/>
                    <a:lstStyle/>
                    <a:p>
                      <a:pPr lvl="0" algn="l">
                        <a:buNone/>
                      </a:pPr>
                      <a:r>
                        <a:rPr lang="fr-FR" sz="1200">
                          <a:effectLst/>
                        </a:rPr>
                        <a:t>Ecosystème</a:t>
                      </a:r>
                    </a:p>
                  </a:txBody>
                  <a:tcPr anchor="ctr"/>
                </a:tc>
                <a:tc>
                  <a:txBody>
                    <a:bodyPr/>
                    <a:lstStyle/>
                    <a:p>
                      <a:pPr lvl="0" algn="ctr">
                        <a:buNone/>
                      </a:pPr>
                      <a:r>
                        <a:rPr lang="fr-FR" sz="1200" kern="1200">
                          <a:solidFill>
                            <a:schemeClr val="tx1"/>
                          </a:solidFill>
                          <a:effectLst/>
                          <a:latin typeface="+mn-lt"/>
                          <a:ea typeface="+mn-ea"/>
                          <a:cs typeface="+mn-cs"/>
                        </a:rPr>
                        <a:t>Emergent</a:t>
                      </a:r>
                    </a:p>
                  </a:txBody>
                  <a:tcPr anchor="ctr"/>
                </a:tc>
                <a:tc>
                  <a:txBody>
                    <a:bodyPr/>
                    <a:lstStyle/>
                    <a:p>
                      <a:pPr lvl="0" algn="ctr">
                        <a:buNone/>
                      </a:pPr>
                      <a:r>
                        <a:rPr lang="fr-FR" sz="1200"/>
                        <a:t>Mature</a:t>
                      </a:r>
                    </a:p>
                  </a:txBody>
                  <a:tcPr anchor="ctr"/>
                </a:tc>
                <a:tc>
                  <a:txBody>
                    <a:bodyPr/>
                    <a:lstStyle/>
                    <a:p>
                      <a:pPr lvl="0" algn="ctr">
                        <a:buNone/>
                      </a:pPr>
                      <a:r>
                        <a:rPr lang="fr-FR" sz="1200">
                          <a:solidFill>
                            <a:schemeClr val="tx1"/>
                          </a:solidFill>
                        </a:rPr>
                        <a:t>Très (le plus) large</a:t>
                      </a:r>
                    </a:p>
                  </a:txBody>
                  <a:tcPr anchor="ctr"/>
                </a:tc>
                <a:tc>
                  <a:txBody>
                    <a:bodyPr/>
                    <a:lstStyle/>
                    <a:p>
                      <a:pPr lvl="0" algn="ctr">
                        <a:buNone/>
                      </a:pPr>
                      <a:r>
                        <a:rPr lang="fr-FR" sz="1200">
                          <a:solidFill>
                            <a:schemeClr val="tx1"/>
                          </a:solidFill>
                        </a:rPr>
                        <a:t>Emergent</a:t>
                      </a:r>
                    </a:p>
                  </a:txBody>
                  <a:tcPr anchor="ctr"/>
                </a:tc>
                <a:tc>
                  <a:txBody>
                    <a:bodyPr/>
                    <a:lstStyle/>
                    <a:p>
                      <a:pPr lvl="0" algn="ctr">
                        <a:buNone/>
                      </a:pPr>
                      <a:r>
                        <a:rPr lang="fr-FR" sz="1200">
                          <a:solidFill>
                            <a:schemeClr val="tx1"/>
                          </a:solidFill>
                        </a:rPr>
                        <a:t>Mature</a:t>
                      </a:r>
                    </a:p>
                  </a:txBody>
                  <a:tcPr anchor="ctr"/>
                </a:tc>
                <a:tc>
                  <a:txBody>
                    <a:bodyPr/>
                    <a:lstStyle/>
                    <a:p>
                      <a:pPr lvl="0" algn="ctr">
                        <a:buNone/>
                      </a:pPr>
                      <a:r>
                        <a:rPr lang="fr-FR" sz="1200">
                          <a:solidFill>
                            <a:schemeClr val="tx1"/>
                          </a:solidFill>
                        </a:rPr>
                        <a:t>Très récent</a:t>
                      </a:r>
                    </a:p>
                  </a:txBody>
                  <a:tcPr anchor="ctr"/>
                </a:tc>
                <a:extLst>
                  <a:ext uri="{0D108BD9-81ED-4DB2-BD59-A6C34878D82A}">
                    <a16:rowId xmlns:a16="http://schemas.microsoft.com/office/drawing/2014/main" val="1701283475"/>
                  </a:ext>
                </a:extLst>
              </a:tr>
            </a:tbl>
          </a:graphicData>
        </a:graphic>
      </p:graphicFrame>
    </p:spTree>
    <p:extLst>
      <p:ext uri="{BB962C8B-B14F-4D97-AF65-F5344CB8AC3E}">
        <p14:creationId xmlns:p14="http://schemas.microsoft.com/office/powerpoint/2010/main" val="42476063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9885C4-8CFB-3F64-D31A-FA498126FDFF}"/>
            </a:ext>
          </a:extLst>
        </p:cNvPr>
        <p:cNvGrpSpPr/>
        <p:nvPr/>
      </p:nvGrpSpPr>
      <p:grpSpPr>
        <a:xfrm>
          <a:off x="0" y="0"/>
          <a:ext cx="0" cy="0"/>
          <a:chOff x="0" y="0"/>
          <a:chExt cx="0" cy="0"/>
        </a:xfrm>
      </p:grpSpPr>
      <p:sp>
        <p:nvSpPr>
          <p:cNvPr id="4" name="Oval 3">
            <a:extLst>
              <a:ext uri="{FF2B5EF4-FFF2-40B4-BE49-F238E27FC236}">
                <a16:creationId xmlns:a16="http://schemas.microsoft.com/office/drawing/2014/main" id="{ADC1FD40-7F01-E1F2-ADE1-AC395BE391F6}"/>
              </a:ext>
            </a:extLst>
          </p:cNvPr>
          <p:cNvSpPr/>
          <p:nvPr/>
        </p:nvSpPr>
        <p:spPr>
          <a:xfrm rot="10800000">
            <a:off x="1155624" y="1626377"/>
            <a:ext cx="10029952" cy="4454161"/>
          </a:xfrm>
          <a:prstGeom prst="ellipse">
            <a:avLst/>
          </a:prstGeom>
          <a:noFill/>
          <a:ln w="117475">
            <a:gradFill>
              <a:gsLst>
                <a:gs pos="0">
                  <a:schemeClr val="accent2">
                    <a:lumMod val="7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tIns="60000" bIns="60000" rtlCol="0" anchor="t"/>
          <a:lstStyle/>
          <a:p>
            <a:pPr>
              <a:spcAft>
                <a:spcPts val="400"/>
              </a:spcAft>
            </a:pPr>
            <a:endParaRPr lang="en-US" sz="1333">
              <a:solidFill>
                <a:schemeClr val="tx1"/>
              </a:solidFill>
              <a:latin typeface="+mn-ea"/>
            </a:endParaRPr>
          </a:p>
        </p:txBody>
      </p:sp>
      <p:pic>
        <p:nvPicPr>
          <p:cNvPr id="1028" name="Picture 4" descr="IPMX">
            <a:extLst>
              <a:ext uri="{FF2B5EF4-FFF2-40B4-BE49-F238E27FC236}">
                <a16:creationId xmlns:a16="http://schemas.microsoft.com/office/drawing/2014/main" id="{A883FB13-D1FE-7631-50F5-4B68710F14C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24742" y="2884678"/>
            <a:ext cx="5491717" cy="1784808"/>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Matrox Announces Merger | Matrox Video">
            <a:extLst>
              <a:ext uri="{FF2B5EF4-FFF2-40B4-BE49-F238E27FC236}">
                <a16:creationId xmlns:a16="http://schemas.microsoft.com/office/drawing/2014/main" id="{7B671D2A-6DEE-6904-675D-CE61C7A900FD}"/>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12388" t="31334" r="14230" b="35418"/>
          <a:stretch/>
        </p:blipFill>
        <p:spPr bwMode="auto">
          <a:xfrm>
            <a:off x="2296731" y="1528923"/>
            <a:ext cx="2256021" cy="572400"/>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4" descr="Evertz - Vizrt">
            <a:extLst>
              <a:ext uri="{FF2B5EF4-FFF2-40B4-BE49-F238E27FC236}">
                <a16:creationId xmlns:a16="http://schemas.microsoft.com/office/drawing/2014/main" id="{2AB13392-0958-53EF-C2B1-DCF7E6AB9050}"/>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13027" t="26762" r="10246" b="28212"/>
          <a:stretch/>
        </p:blipFill>
        <p:spPr bwMode="auto">
          <a:xfrm>
            <a:off x="9713992" y="2218846"/>
            <a:ext cx="2058849" cy="676595"/>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Panasonic Logo et symbole, sens, histoire, PNG, marque">
            <a:extLst>
              <a:ext uri="{FF2B5EF4-FFF2-40B4-BE49-F238E27FC236}">
                <a16:creationId xmlns:a16="http://schemas.microsoft.com/office/drawing/2014/main" id="{FBD94469-8013-EF52-7444-5A753C682D81}"/>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l="4049" t="36385" r="2417" b="35708"/>
          <a:stretch/>
        </p:blipFill>
        <p:spPr bwMode="auto">
          <a:xfrm>
            <a:off x="5077870" y="1341449"/>
            <a:ext cx="2953555" cy="498087"/>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descr="Barco-Logo - CapVisio">
            <a:extLst>
              <a:ext uri="{FF2B5EF4-FFF2-40B4-BE49-F238E27FC236}">
                <a16:creationId xmlns:a16="http://schemas.microsoft.com/office/drawing/2014/main" id="{61FA945F-7C89-B6CB-40C4-896C100B7C83}"/>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9713992" y="3045175"/>
            <a:ext cx="2269118" cy="614553"/>
          </a:xfrm>
          <a:prstGeom prst="rect">
            <a:avLst/>
          </a:prstGeom>
          <a:noFill/>
          <a:extLst>
            <a:ext uri="{909E8E84-426E-40DD-AFC4-6F175D3DCCD1}">
              <a14:hiddenFill xmlns:a14="http://schemas.microsoft.com/office/drawing/2010/main">
                <a:solidFill>
                  <a:srgbClr val="FFFFFF"/>
                </a:solidFill>
              </a14:hiddenFill>
            </a:ext>
          </a:extLst>
        </p:spPr>
      </p:pic>
      <p:pic>
        <p:nvPicPr>
          <p:cNvPr id="1038" name="Picture 14" descr="Novastar">
            <a:extLst>
              <a:ext uri="{FF2B5EF4-FFF2-40B4-BE49-F238E27FC236}">
                <a16:creationId xmlns:a16="http://schemas.microsoft.com/office/drawing/2014/main" id="{0D2DC2C1-C0B1-7AFA-FFC5-5F8C4AFEAC4B}"/>
              </a:ext>
            </a:extLst>
          </p:cNvPr>
          <p:cNvPicPr>
            <a:picLocks noChangeAspect="1" noChangeArrowheads="1"/>
          </p:cNvPicPr>
          <p:nvPr/>
        </p:nvPicPr>
        <p:blipFill rotWithShape="1">
          <a:blip r:embed="rId8">
            <a:extLst>
              <a:ext uri="{28A0092B-C50C-407E-A947-70E740481C1C}">
                <a14:useLocalDpi xmlns:a14="http://schemas.microsoft.com/office/drawing/2010/main" val="0"/>
              </a:ext>
            </a:extLst>
          </a:blip>
          <a:srcRect t="37129" b="39393"/>
          <a:stretch/>
        </p:blipFill>
        <p:spPr bwMode="auto">
          <a:xfrm>
            <a:off x="6459525" y="5739041"/>
            <a:ext cx="2882437" cy="676716"/>
          </a:xfrm>
          <a:prstGeom prst="rect">
            <a:avLst/>
          </a:prstGeom>
          <a:noFill/>
          <a:extLst>
            <a:ext uri="{909E8E84-426E-40DD-AFC4-6F175D3DCCD1}">
              <a14:hiddenFill xmlns:a14="http://schemas.microsoft.com/office/drawing/2010/main">
                <a:solidFill>
                  <a:srgbClr val="FFFFFF"/>
                </a:solidFill>
              </a14:hiddenFill>
            </a:ext>
          </a:extLst>
        </p:spPr>
      </p:pic>
      <p:pic>
        <p:nvPicPr>
          <p:cNvPr id="1040" name="Picture 16" descr="Brompton Tech Logo | Croga Studio Builds">
            <a:extLst>
              <a:ext uri="{FF2B5EF4-FFF2-40B4-BE49-F238E27FC236}">
                <a16:creationId xmlns:a16="http://schemas.microsoft.com/office/drawing/2014/main" id="{B3C25F74-21DF-9DDA-EE8C-94FFF1F39095}"/>
              </a:ext>
            </a:extLst>
          </p:cNvPr>
          <p:cNvPicPr>
            <a:picLocks noChangeAspect="1" noChangeArrowheads="1"/>
          </p:cNvPicPr>
          <p:nvPr/>
        </p:nvPicPr>
        <p:blipFill rotWithShape="1">
          <a:blip r:embed="rId9">
            <a:extLst>
              <a:ext uri="{28A0092B-C50C-407E-A947-70E740481C1C}">
                <a14:useLocalDpi xmlns:a14="http://schemas.microsoft.com/office/drawing/2010/main" val="0"/>
              </a:ext>
            </a:extLst>
          </a:blip>
          <a:srcRect l="1170" t="25674" r="-1170" b="23609"/>
          <a:stretch/>
        </p:blipFill>
        <p:spPr bwMode="auto">
          <a:xfrm>
            <a:off x="9037027" y="3964996"/>
            <a:ext cx="2778126" cy="704490"/>
          </a:xfrm>
          <a:prstGeom prst="rect">
            <a:avLst/>
          </a:prstGeom>
          <a:noFill/>
          <a:extLst>
            <a:ext uri="{909E8E84-426E-40DD-AFC4-6F175D3DCCD1}">
              <a14:hiddenFill xmlns:a14="http://schemas.microsoft.com/office/drawing/2010/main">
                <a:solidFill>
                  <a:srgbClr val="FFFFFF"/>
                </a:solidFill>
              </a14:hiddenFill>
            </a:ext>
          </a:extLst>
        </p:spPr>
      </p:pic>
      <p:pic>
        <p:nvPicPr>
          <p:cNvPr id="1042" name="Picture 18" descr="intoPIX">
            <a:extLst>
              <a:ext uri="{FF2B5EF4-FFF2-40B4-BE49-F238E27FC236}">
                <a16:creationId xmlns:a16="http://schemas.microsoft.com/office/drawing/2014/main" id="{84499F21-89A8-B052-2094-4E9F21704262}"/>
              </a:ext>
            </a:extLst>
          </p:cNvPr>
          <p:cNvPicPr>
            <a:picLocks noChangeAspect="1" noChangeArrowheads="1"/>
          </p:cNvPicPr>
          <p:nvPr/>
        </p:nvPicPr>
        <p:blipFill rotWithShape="1">
          <a:blip r:embed="rId10">
            <a:extLst>
              <a:ext uri="{28A0092B-C50C-407E-A947-70E740481C1C}">
                <a14:useLocalDpi xmlns:a14="http://schemas.microsoft.com/office/drawing/2010/main" val="0"/>
              </a:ext>
            </a:extLst>
          </a:blip>
          <a:srcRect l="7782" t="17072" r="7486" b="21720"/>
          <a:stretch/>
        </p:blipFill>
        <p:spPr bwMode="auto">
          <a:xfrm>
            <a:off x="8270783" y="1390801"/>
            <a:ext cx="1352738" cy="977191"/>
          </a:xfrm>
          <a:prstGeom prst="rect">
            <a:avLst/>
          </a:prstGeom>
          <a:noFill/>
          <a:extLst>
            <a:ext uri="{909E8E84-426E-40DD-AFC4-6F175D3DCCD1}">
              <a14:hiddenFill xmlns:a14="http://schemas.microsoft.com/office/drawing/2010/main">
                <a:solidFill>
                  <a:srgbClr val="FFFFFF"/>
                </a:solidFill>
              </a14:hiddenFill>
            </a:ext>
          </a:extLst>
        </p:spPr>
      </p:pic>
      <p:pic>
        <p:nvPicPr>
          <p:cNvPr id="1044" name="Picture 20" descr="Cobalt Digital - openGear.tv">
            <a:extLst>
              <a:ext uri="{FF2B5EF4-FFF2-40B4-BE49-F238E27FC236}">
                <a16:creationId xmlns:a16="http://schemas.microsoft.com/office/drawing/2014/main" id="{7240E057-3F84-11CF-4C7C-BE78F8130A9C}"/>
              </a:ext>
            </a:extLst>
          </p:cNvPr>
          <p:cNvPicPr>
            <a:picLocks noChangeAspect="1" noChangeArrowheads="1"/>
          </p:cNvPicPr>
          <p:nvPr/>
        </p:nvPicPr>
        <p:blipFill rotWithShape="1">
          <a:blip r:embed="rId11">
            <a:extLst>
              <a:ext uri="{28A0092B-C50C-407E-A947-70E740481C1C}">
                <a14:useLocalDpi xmlns:a14="http://schemas.microsoft.com/office/drawing/2010/main" val="0"/>
              </a:ext>
            </a:extLst>
          </a:blip>
          <a:srcRect l="16415" t="31860" r="16865" b="35055"/>
          <a:stretch/>
        </p:blipFill>
        <p:spPr bwMode="auto">
          <a:xfrm>
            <a:off x="720377" y="4624838"/>
            <a:ext cx="2256021" cy="513744"/>
          </a:xfrm>
          <a:prstGeom prst="rect">
            <a:avLst/>
          </a:prstGeom>
          <a:noFill/>
          <a:extLst>
            <a:ext uri="{909E8E84-426E-40DD-AFC4-6F175D3DCCD1}">
              <a14:hiddenFill xmlns:a14="http://schemas.microsoft.com/office/drawing/2010/main">
                <a:solidFill>
                  <a:srgbClr val="FFFFFF"/>
                </a:solidFill>
              </a14:hiddenFill>
            </a:ext>
          </a:extLst>
        </p:spPr>
      </p:pic>
      <p:pic>
        <p:nvPicPr>
          <p:cNvPr id="1048" name="Picture 24" descr="PlexusAV human-focused AV over IP business launched | AV Magazine">
            <a:extLst>
              <a:ext uri="{FF2B5EF4-FFF2-40B4-BE49-F238E27FC236}">
                <a16:creationId xmlns:a16="http://schemas.microsoft.com/office/drawing/2014/main" id="{5A89DC3C-3DBA-5512-D80C-4D2DFC4B810E}"/>
              </a:ext>
            </a:extLst>
          </p:cNvPr>
          <p:cNvPicPr>
            <a:picLocks noChangeAspect="1" noChangeArrowheads="1"/>
          </p:cNvPicPr>
          <p:nvPr/>
        </p:nvPicPr>
        <p:blipFill rotWithShape="1">
          <a:blip r:embed="rId12">
            <a:extLst>
              <a:ext uri="{28A0092B-C50C-407E-A947-70E740481C1C}">
                <a14:useLocalDpi xmlns:a14="http://schemas.microsoft.com/office/drawing/2010/main" val="0"/>
              </a:ext>
            </a:extLst>
          </a:blip>
          <a:srcRect l="10426" t="30282" r="11259" b="28560"/>
          <a:stretch/>
        </p:blipFill>
        <p:spPr bwMode="auto">
          <a:xfrm>
            <a:off x="446943" y="2485097"/>
            <a:ext cx="2180265" cy="610129"/>
          </a:xfrm>
          <a:prstGeom prst="rect">
            <a:avLst/>
          </a:prstGeom>
          <a:noFill/>
          <a:extLst>
            <a:ext uri="{909E8E84-426E-40DD-AFC4-6F175D3DCCD1}">
              <a14:hiddenFill xmlns:a14="http://schemas.microsoft.com/office/drawing/2010/main">
                <a:solidFill>
                  <a:srgbClr val="FFFFFF"/>
                </a:solidFill>
              </a14:hiddenFill>
            </a:ext>
          </a:extLst>
        </p:spPr>
      </p:pic>
      <p:pic>
        <p:nvPicPr>
          <p:cNvPr id="1050" name="Picture 26" descr="Macnica">
            <a:extLst>
              <a:ext uri="{FF2B5EF4-FFF2-40B4-BE49-F238E27FC236}">
                <a16:creationId xmlns:a16="http://schemas.microsoft.com/office/drawing/2014/main" id="{94419B63-B57E-51E5-7358-2C59A796C1C1}"/>
              </a:ext>
            </a:extLst>
          </p:cNvPr>
          <p:cNvPicPr>
            <a:picLocks noChangeAspect="1" noChangeArrowheads="1"/>
          </p:cNvPicPr>
          <p:nvPr/>
        </p:nvPicPr>
        <p:blipFill rotWithShape="1">
          <a:blip r:embed="rId13">
            <a:extLst>
              <a:ext uri="{28A0092B-C50C-407E-A947-70E740481C1C}">
                <a14:useLocalDpi xmlns:a14="http://schemas.microsoft.com/office/drawing/2010/main" val="0"/>
              </a:ext>
            </a:extLst>
          </a:blip>
          <a:srcRect l="18054" t="35439" r="17625" b="40473"/>
          <a:stretch/>
        </p:blipFill>
        <p:spPr bwMode="auto">
          <a:xfrm>
            <a:off x="8645565" y="4916271"/>
            <a:ext cx="2540011" cy="630705"/>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BBD73EB0-4E52-7014-4E1F-6F98EC1AD138}"/>
              </a:ext>
            </a:extLst>
          </p:cNvPr>
          <p:cNvSpPr txBox="1"/>
          <p:nvPr/>
        </p:nvSpPr>
        <p:spPr>
          <a:xfrm>
            <a:off x="2139391" y="156519"/>
            <a:ext cx="8273236" cy="646331"/>
          </a:xfrm>
          <a:prstGeom prst="rect">
            <a:avLst/>
          </a:prstGeom>
          <a:noFill/>
        </p:spPr>
        <p:txBody>
          <a:bodyPr wrap="square" rtlCol="0">
            <a:spAutoFit/>
          </a:bodyPr>
          <a:lstStyle/>
          <a:p>
            <a:r>
              <a:rPr lang="fr-FR" sz="3600"/>
              <a:t>Les marques </a:t>
            </a:r>
            <a:endParaRPr lang="en-US" sz="3600"/>
          </a:p>
        </p:txBody>
      </p:sp>
      <p:pic>
        <p:nvPicPr>
          <p:cNvPr id="6" name="Picture 5">
            <a:extLst>
              <a:ext uri="{FF2B5EF4-FFF2-40B4-BE49-F238E27FC236}">
                <a16:creationId xmlns:a16="http://schemas.microsoft.com/office/drawing/2014/main" id="{564EEA01-8C7C-4C75-7E38-758893E4E21A}"/>
              </a:ext>
            </a:extLst>
          </p:cNvPr>
          <p:cNvPicPr>
            <a:picLocks noChangeAspect="1"/>
          </p:cNvPicPr>
          <p:nvPr/>
        </p:nvPicPr>
        <p:blipFill>
          <a:blip r:embed="rId14"/>
          <a:stretch>
            <a:fillRect/>
          </a:stretch>
        </p:blipFill>
        <p:spPr>
          <a:xfrm>
            <a:off x="2013511" y="5418400"/>
            <a:ext cx="3816437" cy="591762"/>
          </a:xfrm>
          <a:prstGeom prst="rect">
            <a:avLst/>
          </a:prstGeom>
        </p:spPr>
      </p:pic>
      <p:pic>
        <p:nvPicPr>
          <p:cNvPr id="8" name="Picture 2" descr="Nextera Video">
            <a:extLst>
              <a:ext uri="{FF2B5EF4-FFF2-40B4-BE49-F238E27FC236}">
                <a16:creationId xmlns:a16="http://schemas.microsoft.com/office/drawing/2014/main" id="{5AA132C9-BC66-04D7-7B29-F0E7C9C28CC2}"/>
              </a:ext>
            </a:extLst>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275967" y="3430445"/>
            <a:ext cx="2586414" cy="108575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303723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6DA370-3F4F-BB8A-E7AA-7E72DA978D5A}"/>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894287DD-26AE-9D45-B101-31A170EFA844}"/>
              </a:ext>
            </a:extLst>
          </p:cNvPr>
          <p:cNvSpPr txBox="1"/>
          <p:nvPr/>
        </p:nvSpPr>
        <p:spPr>
          <a:xfrm>
            <a:off x="2139391" y="156519"/>
            <a:ext cx="8273236" cy="646331"/>
          </a:xfrm>
          <a:prstGeom prst="rect">
            <a:avLst/>
          </a:prstGeom>
          <a:noFill/>
        </p:spPr>
        <p:txBody>
          <a:bodyPr wrap="square" rtlCol="0">
            <a:spAutoFit/>
          </a:bodyPr>
          <a:lstStyle/>
          <a:p>
            <a:r>
              <a:rPr lang="fr-FR" sz="3600" dirty="0"/>
              <a:t>50+ produits déjà certifiés</a:t>
            </a:r>
          </a:p>
        </p:txBody>
      </p:sp>
      <p:grpSp>
        <p:nvGrpSpPr>
          <p:cNvPr id="28" name="Group 27">
            <a:extLst>
              <a:ext uri="{FF2B5EF4-FFF2-40B4-BE49-F238E27FC236}">
                <a16:creationId xmlns:a16="http://schemas.microsoft.com/office/drawing/2014/main" id="{9B92F253-AC98-116F-188A-7173549CFA75}"/>
              </a:ext>
            </a:extLst>
          </p:cNvPr>
          <p:cNvGrpSpPr/>
          <p:nvPr/>
        </p:nvGrpSpPr>
        <p:grpSpPr>
          <a:xfrm>
            <a:off x="1663194" y="4013058"/>
            <a:ext cx="9279020" cy="2676440"/>
            <a:chOff x="1663194" y="3862226"/>
            <a:chExt cx="9279020" cy="2676440"/>
          </a:xfrm>
        </p:grpSpPr>
        <p:pic>
          <p:nvPicPr>
            <p:cNvPr id="4" name="Picture 2" descr="Matrox Announces Merger | Matrox Video">
              <a:extLst>
                <a:ext uri="{FF2B5EF4-FFF2-40B4-BE49-F238E27FC236}">
                  <a16:creationId xmlns:a16="http://schemas.microsoft.com/office/drawing/2014/main" id="{310C7B05-374A-02DA-B766-7A9AC2E614DC}"/>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2388" t="31334" r="14230" b="35418"/>
            <a:stretch/>
          </p:blipFill>
          <p:spPr bwMode="auto">
            <a:xfrm>
              <a:off x="4967989" y="3862226"/>
              <a:ext cx="2256021" cy="572400"/>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6" descr="Panasonic Logo et symbole, sens, histoire, PNG, marque">
              <a:extLst>
                <a:ext uri="{FF2B5EF4-FFF2-40B4-BE49-F238E27FC236}">
                  <a16:creationId xmlns:a16="http://schemas.microsoft.com/office/drawing/2014/main" id="{B313BCB9-7C30-DAF1-A249-7CAFB3CE4D5D}"/>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4049" t="36385" r="2417" b="35708"/>
            <a:stretch/>
          </p:blipFill>
          <p:spPr bwMode="auto">
            <a:xfrm>
              <a:off x="7988659" y="3899383"/>
              <a:ext cx="2953555" cy="498087"/>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24" descr="PlexusAV human-focused AV over IP business launched | AV Magazine">
              <a:extLst>
                <a:ext uri="{FF2B5EF4-FFF2-40B4-BE49-F238E27FC236}">
                  <a16:creationId xmlns:a16="http://schemas.microsoft.com/office/drawing/2014/main" id="{939281BE-AE7A-B21E-AFFD-CE7B66231CF2}"/>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10426" t="30282" r="11259" b="28560"/>
            <a:stretch/>
          </p:blipFill>
          <p:spPr bwMode="auto">
            <a:xfrm>
              <a:off x="1663194" y="3899969"/>
              <a:ext cx="2180265" cy="610129"/>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4" descr="Evertz - Vizrt">
              <a:extLst>
                <a:ext uri="{FF2B5EF4-FFF2-40B4-BE49-F238E27FC236}">
                  <a16:creationId xmlns:a16="http://schemas.microsoft.com/office/drawing/2014/main" id="{445C8A9E-8BDF-DFD2-F706-607F1475AF7F}"/>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l="13027" t="26762" r="10246" b="28212"/>
            <a:stretch/>
          </p:blipFill>
          <p:spPr bwMode="auto">
            <a:xfrm>
              <a:off x="1949688" y="5862071"/>
              <a:ext cx="2058849" cy="676595"/>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14" descr="Novastar">
              <a:extLst>
                <a:ext uri="{FF2B5EF4-FFF2-40B4-BE49-F238E27FC236}">
                  <a16:creationId xmlns:a16="http://schemas.microsoft.com/office/drawing/2014/main" id="{62CC26A5-18E0-43C9-00E6-3122941A4E19}"/>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t="37129" b="39393"/>
            <a:stretch/>
          </p:blipFill>
          <p:spPr bwMode="auto">
            <a:xfrm>
              <a:off x="7988659" y="5835618"/>
              <a:ext cx="2882437" cy="676716"/>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20" descr="Cobalt Digital - openGear.tv">
              <a:extLst>
                <a:ext uri="{FF2B5EF4-FFF2-40B4-BE49-F238E27FC236}">
                  <a16:creationId xmlns:a16="http://schemas.microsoft.com/office/drawing/2014/main" id="{2B7F9003-6B1A-D9AF-BF93-528FA5C31093}"/>
                </a:ext>
              </a:extLst>
            </p:cNvPr>
            <p:cNvPicPr>
              <a:picLocks noChangeAspect="1" noChangeArrowheads="1"/>
            </p:cNvPicPr>
            <p:nvPr/>
          </p:nvPicPr>
          <p:blipFill rotWithShape="1">
            <a:blip r:embed="rId8">
              <a:extLst>
                <a:ext uri="{28A0092B-C50C-407E-A947-70E740481C1C}">
                  <a14:useLocalDpi xmlns:a14="http://schemas.microsoft.com/office/drawing/2010/main" val="0"/>
                </a:ext>
              </a:extLst>
            </a:blip>
            <a:srcRect l="16415" t="31860" r="16865" b="35055"/>
            <a:stretch/>
          </p:blipFill>
          <p:spPr bwMode="auto">
            <a:xfrm>
              <a:off x="4967989" y="5835618"/>
              <a:ext cx="2256021" cy="513744"/>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10">
              <a:extLst>
                <a:ext uri="{FF2B5EF4-FFF2-40B4-BE49-F238E27FC236}">
                  <a16:creationId xmlns:a16="http://schemas.microsoft.com/office/drawing/2014/main" id="{BDE4B5FB-13E4-FC48-1F15-F9F0AC3B9270}"/>
                </a:ext>
              </a:extLst>
            </p:cNvPr>
            <p:cNvPicPr>
              <a:picLocks noChangeAspect="1"/>
            </p:cNvPicPr>
            <p:nvPr/>
          </p:nvPicPr>
          <p:blipFill>
            <a:blip r:embed="rId9"/>
            <a:stretch>
              <a:fillRect/>
            </a:stretch>
          </p:blipFill>
          <p:spPr>
            <a:xfrm>
              <a:off x="4163067" y="4890204"/>
              <a:ext cx="3816437" cy="591762"/>
            </a:xfrm>
            <a:prstGeom prst="rect">
              <a:avLst/>
            </a:prstGeom>
          </p:spPr>
        </p:pic>
        <p:pic>
          <p:nvPicPr>
            <p:cNvPr id="12" name="Picture 2" descr="Nextera Video">
              <a:extLst>
                <a:ext uri="{FF2B5EF4-FFF2-40B4-BE49-F238E27FC236}">
                  <a16:creationId xmlns:a16="http://schemas.microsoft.com/office/drawing/2014/main" id="{213A032D-ED33-F600-237C-44451A971B77}"/>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8509405" y="4690376"/>
              <a:ext cx="2361691" cy="991418"/>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18" descr="intoPIX">
              <a:extLst>
                <a:ext uri="{FF2B5EF4-FFF2-40B4-BE49-F238E27FC236}">
                  <a16:creationId xmlns:a16="http://schemas.microsoft.com/office/drawing/2014/main" id="{09EFCA2F-FE83-EC2E-8C79-0514DDF024D9}"/>
                </a:ext>
              </a:extLst>
            </p:cNvPr>
            <p:cNvPicPr>
              <a:picLocks noChangeAspect="1" noChangeArrowheads="1"/>
            </p:cNvPicPr>
            <p:nvPr/>
          </p:nvPicPr>
          <p:blipFill rotWithShape="1">
            <a:blip r:embed="rId11">
              <a:extLst>
                <a:ext uri="{28A0092B-C50C-407E-A947-70E740481C1C}">
                  <a14:useLocalDpi xmlns:a14="http://schemas.microsoft.com/office/drawing/2010/main" val="0"/>
                </a:ext>
              </a:extLst>
            </a:blip>
            <a:srcRect l="7782" t="17072" r="7486" b="21720"/>
            <a:stretch/>
          </p:blipFill>
          <p:spPr bwMode="auto">
            <a:xfrm>
              <a:off x="2013248" y="4697489"/>
              <a:ext cx="1352738" cy="977191"/>
            </a:xfrm>
            <a:prstGeom prst="rect">
              <a:avLst/>
            </a:prstGeom>
            <a:noFill/>
            <a:extLst>
              <a:ext uri="{909E8E84-426E-40DD-AFC4-6F175D3DCCD1}">
                <a14:hiddenFill xmlns:a14="http://schemas.microsoft.com/office/drawing/2010/main">
                  <a:solidFill>
                    <a:srgbClr val="FFFFFF"/>
                  </a:solidFill>
                </a14:hiddenFill>
              </a:ext>
            </a:extLst>
          </p:spPr>
        </p:pic>
      </p:grpSp>
      <p:sp>
        <p:nvSpPr>
          <p:cNvPr id="16" name="TextBox 15">
            <a:extLst>
              <a:ext uri="{FF2B5EF4-FFF2-40B4-BE49-F238E27FC236}">
                <a16:creationId xmlns:a16="http://schemas.microsoft.com/office/drawing/2014/main" id="{998B2463-E2FF-FC3C-EA5B-31ECB68B27CE}"/>
              </a:ext>
            </a:extLst>
          </p:cNvPr>
          <p:cNvSpPr txBox="1"/>
          <p:nvPr/>
        </p:nvSpPr>
        <p:spPr>
          <a:xfrm>
            <a:off x="1" y="1095756"/>
            <a:ext cx="12192000" cy="461665"/>
          </a:xfrm>
          <a:prstGeom prst="rect">
            <a:avLst/>
          </a:prstGeom>
          <a:noFill/>
        </p:spPr>
        <p:txBody>
          <a:bodyPr wrap="square">
            <a:spAutoFit/>
          </a:bodyPr>
          <a:lstStyle/>
          <a:p>
            <a:pPr algn="ctr"/>
            <a:r>
              <a:rPr lang="en-US" sz="2400" dirty="0">
                <a:hlinkClick r:id="rId12"/>
              </a:rPr>
              <a:t>https://solutions.aimsalliance.org/?filter_standards-support=ipmx-certified</a:t>
            </a:r>
            <a:endParaRPr lang="en-US" sz="2400" dirty="0"/>
          </a:p>
        </p:txBody>
      </p:sp>
      <p:grpSp>
        <p:nvGrpSpPr>
          <p:cNvPr id="27" name="Group 26">
            <a:extLst>
              <a:ext uri="{FF2B5EF4-FFF2-40B4-BE49-F238E27FC236}">
                <a16:creationId xmlns:a16="http://schemas.microsoft.com/office/drawing/2014/main" id="{8FE18020-F091-C895-89DC-A5F703555C61}"/>
              </a:ext>
            </a:extLst>
          </p:cNvPr>
          <p:cNvGrpSpPr/>
          <p:nvPr/>
        </p:nvGrpSpPr>
        <p:grpSpPr>
          <a:xfrm>
            <a:off x="215040" y="1747606"/>
            <a:ext cx="11733999" cy="2015341"/>
            <a:chOff x="186759" y="1511931"/>
            <a:chExt cx="11733999" cy="2015341"/>
          </a:xfrm>
        </p:grpSpPr>
        <p:pic>
          <p:nvPicPr>
            <p:cNvPr id="18" name="Picture 17">
              <a:extLst>
                <a:ext uri="{FF2B5EF4-FFF2-40B4-BE49-F238E27FC236}">
                  <a16:creationId xmlns:a16="http://schemas.microsoft.com/office/drawing/2014/main" id="{A5477F2C-C1A8-87F0-DA6A-9DFA1BB86C67}"/>
                </a:ext>
              </a:extLst>
            </p:cNvPr>
            <p:cNvPicPr>
              <a:picLocks noChangeAspect="1"/>
            </p:cNvPicPr>
            <p:nvPr/>
          </p:nvPicPr>
          <p:blipFill>
            <a:blip r:embed="rId13"/>
            <a:stretch>
              <a:fillRect/>
            </a:stretch>
          </p:blipFill>
          <p:spPr>
            <a:xfrm>
              <a:off x="186759" y="1563515"/>
              <a:ext cx="2394919" cy="1900503"/>
            </a:xfrm>
            <a:prstGeom prst="rect">
              <a:avLst/>
            </a:prstGeom>
          </p:spPr>
        </p:pic>
        <p:pic>
          <p:nvPicPr>
            <p:cNvPr id="20" name="Picture 19">
              <a:extLst>
                <a:ext uri="{FF2B5EF4-FFF2-40B4-BE49-F238E27FC236}">
                  <a16:creationId xmlns:a16="http://schemas.microsoft.com/office/drawing/2014/main" id="{5A55FCD9-2EBC-94C2-5358-1824FEADB530}"/>
                </a:ext>
              </a:extLst>
            </p:cNvPr>
            <p:cNvPicPr>
              <a:picLocks noChangeAspect="1"/>
            </p:cNvPicPr>
            <p:nvPr/>
          </p:nvPicPr>
          <p:blipFill>
            <a:blip r:embed="rId14"/>
            <a:stretch>
              <a:fillRect/>
            </a:stretch>
          </p:blipFill>
          <p:spPr>
            <a:xfrm>
              <a:off x="2581678" y="1624073"/>
              <a:ext cx="2334903" cy="1751892"/>
            </a:xfrm>
            <a:prstGeom prst="rect">
              <a:avLst/>
            </a:prstGeom>
          </p:spPr>
        </p:pic>
        <p:pic>
          <p:nvPicPr>
            <p:cNvPr id="22" name="Picture 21">
              <a:extLst>
                <a:ext uri="{FF2B5EF4-FFF2-40B4-BE49-F238E27FC236}">
                  <a16:creationId xmlns:a16="http://schemas.microsoft.com/office/drawing/2014/main" id="{FA611131-C283-064C-5464-364E20F85E92}"/>
                </a:ext>
              </a:extLst>
            </p:cNvPr>
            <p:cNvPicPr>
              <a:picLocks noChangeAspect="1"/>
            </p:cNvPicPr>
            <p:nvPr/>
          </p:nvPicPr>
          <p:blipFill>
            <a:blip r:embed="rId15"/>
            <a:stretch>
              <a:fillRect/>
            </a:stretch>
          </p:blipFill>
          <p:spPr>
            <a:xfrm>
              <a:off x="4916581" y="1595332"/>
              <a:ext cx="2354909" cy="1931940"/>
            </a:xfrm>
            <a:prstGeom prst="rect">
              <a:avLst/>
            </a:prstGeom>
          </p:spPr>
        </p:pic>
        <p:pic>
          <p:nvPicPr>
            <p:cNvPr id="24" name="Picture 23">
              <a:extLst>
                <a:ext uri="{FF2B5EF4-FFF2-40B4-BE49-F238E27FC236}">
                  <a16:creationId xmlns:a16="http://schemas.microsoft.com/office/drawing/2014/main" id="{4094D841-6599-C77C-42FE-B122C7B98264}"/>
                </a:ext>
              </a:extLst>
            </p:cNvPr>
            <p:cNvPicPr>
              <a:picLocks noChangeAspect="1"/>
            </p:cNvPicPr>
            <p:nvPr/>
          </p:nvPicPr>
          <p:blipFill>
            <a:blip r:embed="rId16"/>
            <a:stretch>
              <a:fillRect/>
            </a:stretch>
          </p:blipFill>
          <p:spPr>
            <a:xfrm>
              <a:off x="7294120" y="1605661"/>
              <a:ext cx="2297751" cy="1823339"/>
            </a:xfrm>
            <a:prstGeom prst="rect">
              <a:avLst/>
            </a:prstGeom>
          </p:spPr>
        </p:pic>
        <p:pic>
          <p:nvPicPr>
            <p:cNvPr id="26" name="Picture 25">
              <a:extLst>
                <a:ext uri="{FF2B5EF4-FFF2-40B4-BE49-F238E27FC236}">
                  <a16:creationId xmlns:a16="http://schemas.microsoft.com/office/drawing/2014/main" id="{FF865C4F-CA8A-26E7-66E3-F273A8A26697}"/>
                </a:ext>
              </a:extLst>
            </p:cNvPr>
            <p:cNvPicPr>
              <a:picLocks noChangeAspect="1"/>
            </p:cNvPicPr>
            <p:nvPr/>
          </p:nvPicPr>
          <p:blipFill>
            <a:blip r:embed="rId17"/>
            <a:stretch>
              <a:fillRect/>
            </a:stretch>
          </p:blipFill>
          <p:spPr>
            <a:xfrm>
              <a:off x="9580139" y="1511931"/>
              <a:ext cx="2340619" cy="1940513"/>
            </a:xfrm>
            <a:prstGeom prst="rect">
              <a:avLst/>
            </a:prstGeom>
          </p:spPr>
        </p:pic>
      </p:grpSp>
    </p:spTree>
    <p:extLst>
      <p:ext uri="{BB962C8B-B14F-4D97-AF65-F5344CB8AC3E}">
        <p14:creationId xmlns:p14="http://schemas.microsoft.com/office/powerpoint/2010/main" val="23633142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C1D8E8-40DC-A7F3-3318-0A52E0E9CD35}"/>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5D844BBF-BFB5-EA1F-1AA5-16E371814A62}"/>
              </a:ext>
            </a:extLst>
          </p:cNvPr>
          <p:cNvSpPr txBox="1"/>
          <p:nvPr/>
        </p:nvSpPr>
        <p:spPr>
          <a:xfrm>
            <a:off x="0" y="3330055"/>
            <a:ext cx="12192000" cy="923330"/>
          </a:xfrm>
          <a:prstGeom prst="rect">
            <a:avLst/>
          </a:prstGeom>
          <a:noFill/>
        </p:spPr>
        <p:txBody>
          <a:bodyPr wrap="square">
            <a:spAutoFit/>
          </a:bodyPr>
          <a:lstStyle/>
          <a:p>
            <a:pPr algn="ctr"/>
            <a:r>
              <a:rPr lang="fr-FR" sz="5400" b="1">
                <a:solidFill>
                  <a:schemeClr val="tx1"/>
                </a:solidFill>
              </a:rPr>
              <a:t>Conclusion</a:t>
            </a:r>
            <a:endParaRPr lang="en-US" sz="5400" b="1"/>
          </a:p>
        </p:txBody>
      </p:sp>
      <p:pic>
        <p:nvPicPr>
          <p:cNvPr id="4" name="Picture 6" descr="Commission Supérieure Technique de l'Image et du Son (CST) (France) -  Unifrance">
            <a:extLst>
              <a:ext uri="{FF2B5EF4-FFF2-40B4-BE49-F238E27FC236}">
                <a16:creationId xmlns:a16="http://schemas.microsoft.com/office/drawing/2014/main" id="{081BAD4A-1C66-5B34-08A8-E3DB33CFB47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116860" y="624955"/>
            <a:ext cx="3810000" cy="1238250"/>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5E882045-D54F-FFFD-CC1D-8B6F05C67692}"/>
              </a:ext>
            </a:extLst>
          </p:cNvPr>
          <p:cNvSpPr/>
          <p:nvPr/>
        </p:nvSpPr>
        <p:spPr>
          <a:xfrm>
            <a:off x="10163175" y="161925"/>
            <a:ext cx="1880545" cy="79057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1597433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DA2868DB-6B47-AEE8-BE59-E13657141A70}"/>
              </a:ext>
            </a:extLst>
          </p:cNvPr>
          <p:cNvSpPr txBox="1"/>
          <p:nvPr/>
        </p:nvSpPr>
        <p:spPr>
          <a:xfrm>
            <a:off x="207896" y="1853514"/>
            <a:ext cx="11726780" cy="4502416"/>
          </a:xfrm>
          <a:prstGeom prst="rect">
            <a:avLst/>
          </a:prstGeom>
          <a:noFill/>
        </p:spPr>
        <p:txBody>
          <a:bodyPr wrap="square" lIns="60960" tIns="90000" rIns="60960" bIns="90000" rtlCol="0" anchor="t">
            <a:noAutofit/>
          </a:bodyPr>
          <a:lstStyle/>
          <a:p>
            <a:pPr marL="700211" indent="-342900">
              <a:spcAft>
                <a:spcPts val="1800"/>
              </a:spcAft>
              <a:buFont typeface="Arial" panose="020B0604020202020204" pitchFamily="34" charset="0"/>
              <a:buChar char="•"/>
            </a:pPr>
            <a:r>
              <a:rPr lang="fr-FR" sz="2400" dirty="0">
                <a:latin typeface="Calibri"/>
                <a:cs typeface="Calibri"/>
              </a:rPr>
              <a:t>IPMX = Format ouvert / non-Propriétaire.</a:t>
            </a:r>
          </a:p>
          <a:p>
            <a:pPr marL="700211" indent="-342900">
              <a:spcAft>
                <a:spcPts val="1800"/>
              </a:spcAft>
              <a:buFont typeface="Arial" panose="020B0604020202020204" pitchFamily="34" charset="0"/>
              <a:buChar char="•"/>
            </a:pPr>
            <a:r>
              <a:rPr lang="fr-FR" sz="2400" dirty="0">
                <a:latin typeface="Calibri"/>
                <a:cs typeface="Calibri"/>
              </a:rPr>
              <a:t>Basé sur le 2110, mais plus contraint pour plus d'interopérabilité.</a:t>
            </a:r>
          </a:p>
          <a:p>
            <a:pPr marL="700211" indent="-342900">
              <a:spcAft>
                <a:spcPts val="1800"/>
              </a:spcAft>
              <a:buFont typeface="Arial" panose="020B0604020202020204" pitchFamily="34" charset="0"/>
              <a:buChar char="•"/>
            </a:pPr>
            <a:r>
              <a:rPr lang="fr-FR" sz="2400" dirty="0">
                <a:cs typeface="Calibri"/>
              </a:rPr>
              <a:t>Compatible avec 2110. </a:t>
            </a:r>
          </a:p>
          <a:p>
            <a:pPr marL="700211" indent="-342900">
              <a:spcAft>
                <a:spcPts val="1800"/>
              </a:spcAft>
              <a:buFont typeface="Arial" panose="020B0604020202020204" pitchFamily="34" charset="0"/>
              <a:buChar char="•"/>
            </a:pPr>
            <a:r>
              <a:rPr lang="fr-FR" sz="2400" dirty="0">
                <a:cs typeface="Calibri"/>
              </a:rPr>
              <a:t>Différents profils pour différents types de compressions.</a:t>
            </a:r>
          </a:p>
          <a:p>
            <a:pPr marL="700211" indent="-342900">
              <a:spcAft>
                <a:spcPts val="1800"/>
              </a:spcAft>
              <a:buFont typeface="Arial" panose="020B0604020202020204" pitchFamily="34" charset="0"/>
              <a:buChar char="•"/>
            </a:pPr>
            <a:r>
              <a:rPr lang="fr-FR" sz="2400" dirty="0">
                <a:latin typeface="Calibri"/>
                <a:cs typeface="Calibri"/>
              </a:rPr>
              <a:t>PTP optionnel (- cher + facile)</a:t>
            </a:r>
          </a:p>
          <a:p>
            <a:pPr marL="700211" indent="-342900">
              <a:spcAft>
                <a:spcPts val="1800"/>
              </a:spcAft>
              <a:buFont typeface="Arial" panose="020B0604020202020204" pitchFamily="34" charset="0"/>
              <a:buChar char="•"/>
            </a:pPr>
            <a:r>
              <a:rPr lang="fr-FR" sz="2400" dirty="0"/>
              <a:t>Sécurisation contre la perte de paquets possible en ajoutant une FEC ou 2022-7</a:t>
            </a:r>
            <a:endParaRPr lang="fr-FR" sz="2400" dirty="0">
              <a:latin typeface="Calibri"/>
              <a:cs typeface="Calibri"/>
            </a:endParaRPr>
          </a:p>
          <a:p>
            <a:pPr marL="700211" indent="-342900">
              <a:spcAft>
                <a:spcPts val="1800"/>
              </a:spcAft>
              <a:buFont typeface="Arial" panose="020B0604020202020204" pitchFamily="34" charset="0"/>
              <a:buChar char="•"/>
            </a:pPr>
            <a:r>
              <a:rPr lang="fr-FR" sz="2400" dirty="0">
                <a:latin typeface="Calibri"/>
                <a:cs typeface="Calibri"/>
              </a:rPr>
              <a:t>Nmos Obligatoire.</a:t>
            </a:r>
          </a:p>
          <a:p>
            <a:pPr marL="700211" indent="-342900">
              <a:spcAft>
                <a:spcPts val="1800"/>
              </a:spcAft>
              <a:buFont typeface="Arial" panose="020B0604020202020204" pitchFamily="34" charset="0"/>
              <a:buChar char="•"/>
            </a:pPr>
            <a:endParaRPr lang="en-US" sz="2400" dirty="0">
              <a:latin typeface="Calibri"/>
              <a:cs typeface="Calibri"/>
            </a:endParaRPr>
          </a:p>
        </p:txBody>
      </p:sp>
      <p:sp>
        <p:nvSpPr>
          <p:cNvPr id="3" name="TextBox 2">
            <a:extLst>
              <a:ext uri="{FF2B5EF4-FFF2-40B4-BE49-F238E27FC236}">
                <a16:creationId xmlns:a16="http://schemas.microsoft.com/office/drawing/2014/main" id="{6D0B5A05-1474-B263-742E-9CB418810246}"/>
              </a:ext>
            </a:extLst>
          </p:cNvPr>
          <p:cNvSpPr txBox="1"/>
          <p:nvPr/>
        </p:nvSpPr>
        <p:spPr>
          <a:xfrm>
            <a:off x="2139391" y="156519"/>
            <a:ext cx="8273236" cy="646331"/>
          </a:xfrm>
          <a:prstGeom prst="rect">
            <a:avLst/>
          </a:prstGeom>
          <a:noFill/>
        </p:spPr>
        <p:txBody>
          <a:bodyPr wrap="square" rtlCol="0">
            <a:spAutoFit/>
          </a:bodyPr>
          <a:lstStyle/>
          <a:p>
            <a:r>
              <a:rPr lang="fr-FR" sz="3600"/>
              <a:t>Quoi se rappeler </a:t>
            </a:r>
            <a:r>
              <a:rPr lang="fr-FR" sz="3600">
                <a:sym typeface="Wingdings" panose="05000000000000000000" pitchFamily="2" charset="2"/>
              </a:rPr>
              <a:t>coté technique ?</a:t>
            </a:r>
            <a:endParaRPr lang="en-US" sz="3600"/>
          </a:p>
        </p:txBody>
      </p:sp>
    </p:spTree>
    <p:extLst>
      <p:ext uri="{BB962C8B-B14F-4D97-AF65-F5344CB8AC3E}">
        <p14:creationId xmlns:p14="http://schemas.microsoft.com/office/powerpoint/2010/main" val="31398767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animEffect transition="in" filter="fade">
                                      <p:cBhvr>
                                        <p:cTn id="7" dur="500"/>
                                        <p:tgtEl>
                                          <p:spTgt spid="2">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
                                            <p:txEl>
                                              <p:pRg st="2" end="2"/>
                                            </p:txEl>
                                          </p:spTgt>
                                        </p:tgtEl>
                                        <p:attrNameLst>
                                          <p:attrName>style.visibility</p:attrName>
                                        </p:attrNameLst>
                                      </p:cBhvr>
                                      <p:to>
                                        <p:strVal val="visible"/>
                                      </p:to>
                                    </p:set>
                                    <p:animEffect transition="in" filter="fade">
                                      <p:cBhvr>
                                        <p:cTn id="12" dur="500"/>
                                        <p:tgtEl>
                                          <p:spTgt spid="2">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
                                            <p:txEl>
                                              <p:pRg st="3" end="3"/>
                                            </p:txEl>
                                          </p:spTgt>
                                        </p:tgtEl>
                                        <p:attrNameLst>
                                          <p:attrName>style.visibility</p:attrName>
                                        </p:attrNameLst>
                                      </p:cBhvr>
                                      <p:to>
                                        <p:strVal val="visible"/>
                                      </p:to>
                                    </p:set>
                                    <p:animEffect transition="in" filter="fade">
                                      <p:cBhvr>
                                        <p:cTn id="17" dur="500"/>
                                        <p:tgtEl>
                                          <p:spTgt spid="2">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2">
                                            <p:txEl>
                                              <p:pRg st="4" end="4"/>
                                            </p:txEl>
                                          </p:spTgt>
                                        </p:tgtEl>
                                        <p:attrNameLst>
                                          <p:attrName>style.visibility</p:attrName>
                                        </p:attrNameLst>
                                      </p:cBhvr>
                                      <p:to>
                                        <p:strVal val="visible"/>
                                      </p:to>
                                    </p:set>
                                    <p:animEffect transition="in" filter="fade">
                                      <p:cBhvr>
                                        <p:cTn id="22" dur="500"/>
                                        <p:tgtEl>
                                          <p:spTgt spid="2">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2">
                                            <p:txEl>
                                              <p:pRg st="5" end="5"/>
                                            </p:txEl>
                                          </p:spTgt>
                                        </p:tgtEl>
                                        <p:attrNameLst>
                                          <p:attrName>style.visibility</p:attrName>
                                        </p:attrNameLst>
                                      </p:cBhvr>
                                      <p:to>
                                        <p:strVal val="visible"/>
                                      </p:to>
                                    </p:set>
                                    <p:animEffect transition="in" filter="fade">
                                      <p:cBhvr>
                                        <p:cTn id="27" dur="500"/>
                                        <p:tgtEl>
                                          <p:spTgt spid="2">
                                            <p:txEl>
                                              <p:pRg st="5" end="5"/>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2">
                                            <p:txEl>
                                              <p:pRg st="6" end="6"/>
                                            </p:txEl>
                                          </p:spTgt>
                                        </p:tgtEl>
                                        <p:attrNameLst>
                                          <p:attrName>style.visibility</p:attrName>
                                        </p:attrNameLst>
                                      </p:cBhvr>
                                      <p:to>
                                        <p:strVal val="visible"/>
                                      </p:to>
                                    </p:set>
                                    <p:animEffect transition="in" filter="fade">
                                      <p:cBhvr>
                                        <p:cTn id="32" dur="500"/>
                                        <p:tgtEl>
                                          <p:spTgt spid="2">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9DCA54-9D0A-D193-3AA4-DF8B66C17AF9}"/>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8282C0CB-8B11-ED10-3832-5A513300484E}"/>
              </a:ext>
            </a:extLst>
          </p:cNvPr>
          <p:cNvSpPr txBox="1"/>
          <p:nvPr/>
        </p:nvSpPr>
        <p:spPr>
          <a:xfrm>
            <a:off x="207896" y="1853512"/>
            <a:ext cx="11802872" cy="4477703"/>
          </a:xfrm>
          <a:prstGeom prst="rect">
            <a:avLst/>
          </a:prstGeom>
          <a:noFill/>
        </p:spPr>
        <p:txBody>
          <a:bodyPr wrap="square" lIns="60960" tIns="90000" rIns="60960" bIns="90000" rtlCol="0" anchor="t">
            <a:noAutofit/>
          </a:bodyPr>
          <a:lstStyle/>
          <a:p>
            <a:pPr marL="700211" indent="-342900">
              <a:spcAft>
                <a:spcPts val="1800"/>
              </a:spcAft>
              <a:buFont typeface="Arial" panose="020B0604020202020204" pitchFamily="34" charset="0"/>
              <a:buChar char="•"/>
            </a:pPr>
            <a:r>
              <a:rPr lang="fr-FR" sz="2400">
                <a:latin typeface="Calibri"/>
                <a:cs typeface="Calibri"/>
              </a:rPr>
              <a:t>IPMX = Format ouvert / non-Propriétaire.</a:t>
            </a:r>
          </a:p>
          <a:p>
            <a:pPr marL="700211" indent="-342900">
              <a:spcAft>
                <a:spcPts val="1800"/>
              </a:spcAft>
              <a:buFont typeface="Arial" panose="020B0604020202020204" pitchFamily="34" charset="0"/>
              <a:buChar char="•"/>
            </a:pPr>
            <a:r>
              <a:rPr lang="fr-FR" sz="2400">
                <a:latin typeface="Calibri"/>
                <a:cs typeface="Calibri"/>
              </a:rPr>
              <a:t>C'est une histoire en cours.</a:t>
            </a:r>
          </a:p>
          <a:p>
            <a:pPr marL="700211" indent="-342900">
              <a:spcAft>
                <a:spcPts val="1800"/>
              </a:spcAft>
              <a:buFont typeface="Arial" panose="020B0604020202020204" pitchFamily="34" charset="0"/>
              <a:buChar char="•"/>
            </a:pPr>
            <a:r>
              <a:rPr lang="fr-FR" sz="2400"/>
              <a:t>Possibilités supplémentaires vs 2110 (HDMI </a:t>
            </a:r>
            <a:r>
              <a:rPr lang="fr-FR" sz="2400" err="1"/>
              <a:t>InfoFrame</a:t>
            </a:r>
            <a:r>
              <a:rPr lang="fr-FR" sz="2400"/>
              <a:t>, HDCP, USB, cryptage, …)</a:t>
            </a:r>
            <a:endParaRPr lang="fr-FR" sz="2400">
              <a:latin typeface="Calibri"/>
              <a:cs typeface="Calibri"/>
            </a:endParaRPr>
          </a:p>
          <a:p>
            <a:pPr marL="700211" indent="-342900">
              <a:spcAft>
                <a:spcPts val="1800"/>
              </a:spcAft>
              <a:buFont typeface="Arial" panose="020B0604020202020204" pitchFamily="34" charset="0"/>
              <a:buChar char="•"/>
            </a:pPr>
            <a:r>
              <a:rPr lang="fr-FR" sz="2400">
                <a:latin typeface="Calibri"/>
                <a:cs typeface="Calibri"/>
              </a:rPr>
              <a:t>Pour tous les marchés AV (Broadcast, </a:t>
            </a:r>
            <a:r>
              <a:rPr lang="fr-FR" sz="2400" err="1">
                <a:latin typeface="Calibri"/>
                <a:cs typeface="Calibri"/>
              </a:rPr>
              <a:t>Event</a:t>
            </a:r>
            <a:r>
              <a:rPr lang="fr-FR" sz="2400">
                <a:latin typeface="Calibri"/>
                <a:cs typeface="Calibri"/>
              </a:rPr>
              <a:t>, </a:t>
            </a:r>
            <a:r>
              <a:rPr lang="fr-FR" sz="2400" err="1">
                <a:latin typeface="Calibri"/>
                <a:cs typeface="Calibri"/>
              </a:rPr>
              <a:t>Corporate</a:t>
            </a:r>
            <a:r>
              <a:rPr lang="fr-FR" sz="2400">
                <a:latin typeface="Calibri"/>
                <a:cs typeface="Calibri"/>
              </a:rPr>
              <a:t>).</a:t>
            </a:r>
          </a:p>
          <a:p>
            <a:pPr marL="700211" indent="-342900">
              <a:spcAft>
                <a:spcPts val="1800"/>
              </a:spcAft>
              <a:buFont typeface="Arial" panose="020B0604020202020204" pitchFamily="34" charset="0"/>
              <a:buChar char="•"/>
            </a:pPr>
            <a:r>
              <a:rPr lang="fr-FR" sz="2400">
                <a:latin typeface="Calibri"/>
                <a:cs typeface="Calibri"/>
              </a:rPr>
              <a:t>Participe à la convergence des marchés AV, mais en est aussi le reflet.</a:t>
            </a:r>
          </a:p>
          <a:p>
            <a:pPr marL="700211" indent="-342900">
              <a:spcAft>
                <a:spcPts val="1800"/>
              </a:spcAft>
              <a:buFont typeface="Arial" panose="020B0604020202020204" pitchFamily="34" charset="0"/>
              <a:buChar char="•"/>
            </a:pPr>
            <a:r>
              <a:rPr lang="fr-FR" sz="2400">
                <a:latin typeface="Calibri"/>
                <a:cs typeface="Calibri"/>
              </a:rPr>
              <a:t>Il n'y a pas UNE SOLUTION IP qui va tout résoudre, mais l'IPMX devrait bien aider</a:t>
            </a:r>
          </a:p>
          <a:p>
            <a:pPr marL="700211" indent="-342900">
              <a:spcAft>
                <a:spcPts val="1800"/>
              </a:spcAft>
              <a:buFont typeface="Arial" panose="020B0604020202020204" pitchFamily="34" charset="0"/>
              <a:buChar char="•"/>
            </a:pPr>
            <a:endParaRPr lang="en-US" sz="2400">
              <a:latin typeface="Calibri"/>
              <a:cs typeface="Calibri"/>
            </a:endParaRPr>
          </a:p>
        </p:txBody>
      </p:sp>
      <p:sp>
        <p:nvSpPr>
          <p:cNvPr id="3" name="TextBox 2">
            <a:extLst>
              <a:ext uri="{FF2B5EF4-FFF2-40B4-BE49-F238E27FC236}">
                <a16:creationId xmlns:a16="http://schemas.microsoft.com/office/drawing/2014/main" id="{A4A3ECE7-639C-725B-ADD4-E81DDBC2F956}"/>
              </a:ext>
            </a:extLst>
          </p:cNvPr>
          <p:cNvSpPr txBox="1"/>
          <p:nvPr/>
        </p:nvSpPr>
        <p:spPr>
          <a:xfrm>
            <a:off x="2139391" y="156519"/>
            <a:ext cx="8273236" cy="646331"/>
          </a:xfrm>
          <a:prstGeom prst="rect">
            <a:avLst/>
          </a:prstGeom>
          <a:noFill/>
        </p:spPr>
        <p:txBody>
          <a:bodyPr wrap="square" rtlCol="0">
            <a:spAutoFit/>
          </a:bodyPr>
          <a:lstStyle/>
          <a:p>
            <a:r>
              <a:rPr lang="fr-FR" sz="3600"/>
              <a:t>Quoi se rappeler </a:t>
            </a:r>
            <a:r>
              <a:rPr lang="fr-FR" sz="3600">
                <a:sym typeface="Wingdings" panose="05000000000000000000" pitchFamily="2" charset="2"/>
              </a:rPr>
              <a:t>coté marchés </a:t>
            </a:r>
            <a:r>
              <a:rPr lang="fr-FR" sz="3600"/>
              <a:t>?</a:t>
            </a:r>
            <a:endParaRPr lang="en-US" sz="3600"/>
          </a:p>
        </p:txBody>
      </p:sp>
    </p:spTree>
    <p:extLst>
      <p:ext uri="{BB962C8B-B14F-4D97-AF65-F5344CB8AC3E}">
        <p14:creationId xmlns:p14="http://schemas.microsoft.com/office/powerpoint/2010/main" val="7978358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animEffect transition="in" filter="fade">
                                      <p:cBhvr>
                                        <p:cTn id="7" dur="500"/>
                                        <p:tgtEl>
                                          <p:spTgt spid="2">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
                                            <p:txEl>
                                              <p:pRg st="2" end="2"/>
                                            </p:txEl>
                                          </p:spTgt>
                                        </p:tgtEl>
                                        <p:attrNameLst>
                                          <p:attrName>style.visibility</p:attrName>
                                        </p:attrNameLst>
                                      </p:cBhvr>
                                      <p:to>
                                        <p:strVal val="visible"/>
                                      </p:to>
                                    </p:set>
                                    <p:animEffect transition="in" filter="fade">
                                      <p:cBhvr>
                                        <p:cTn id="12" dur="500"/>
                                        <p:tgtEl>
                                          <p:spTgt spid="2">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
                                            <p:txEl>
                                              <p:pRg st="3" end="3"/>
                                            </p:txEl>
                                          </p:spTgt>
                                        </p:tgtEl>
                                        <p:attrNameLst>
                                          <p:attrName>style.visibility</p:attrName>
                                        </p:attrNameLst>
                                      </p:cBhvr>
                                      <p:to>
                                        <p:strVal val="visible"/>
                                      </p:to>
                                    </p:set>
                                    <p:animEffect transition="in" filter="fade">
                                      <p:cBhvr>
                                        <p:cTn id="17" dur="500"/>
                                        <p:tgtEl>
                                          <p:spTgt spid="2">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2">
                                            <p:txEl>
                                              <p:pRg st="4" end="4"/>
                                            </p:txEl>
                                          </p:spTgt>
                                        </p:tgtEl>
                                        <p:attrNameLst>
                                          <p:attrName>style.visibility</p:attrName>
                                        </p:attrNameLst>
                                      </p:cBhvr>
                                      <p:to>
                                        <p:strVal val="visible"/>
                                      </p:to>
                                    </p:set>
                                    <p:animEffect transition="in" filter="fade">
                                      <p:cBhvr>
                                        <p:cTn id="22" dur="500"/>
                                        <p:tgtEl>
                                          <p:spTgt spid="2">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2">
                                            <p:txEl>
                                              <p:pRg st="5" end="5"/>
                                            </p:txEl>
                                          </p:spTgt>
                                        </p:tgtEl>
                                        <p:attrNameLst>
                                          <p:attrName>style.visibility</p:attrName>
                                        </p:attrNameLst>
                                      </p:cBhvr>
                                      <p:to>
                                        <p:strVal val="visible"/>
                                      </p:to>
                                    </p:set>
                                    <p:animEffect transition="in" filter="fade">
                                      <p:cBhvr>
                                        <p:cTn id="27" dur="500"/>
                                        <p:tgtEl>
                                          <p:spTgt spid="2">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603AEA-02A6-B081-A962-3B5EFC4B71AF}"/>
            </a:ext>
          </a:extLst>
        </p:cNvPr>
        <p:cNvGrpSpPr/>
        <p:nvPr/>
      </p:nvGrpSpPr>
      <p:grpSpPr>
        <a:xfrm>
          <a:off x="0" y="0"/>
          <a:ext cx="0" cy="0"/>
          <a:chOff x="0" y="0"/>
          <a:chExt cx="0" cy="0"/>
        </a:xfrm>
      </p:grpSpPr>
      <p:pic>
        <p:nvPicPr>
          <p:cNvPr id="1026" name="Picture 2" descr="La pensée de la courbe de Gauss nous induit en erreur | Graydon">
            <a:extLst>
              <a:ext uri="{FF2B5EF4-FFF2-40B4-BE49-F238E27FC236}">
                <a16:creationId xmlns:a16="http://schemas.microsoft.com/office/drawing/2014/main" id="{4E658B2C-C095-B47E-6120-DE5BED82CECE}"/>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4738" r="12013"/>
          <a:stretch/>
        </p:blipFill>
        <p:spPr bwMode="auto">
          <a:xfrm>
            <a:off x="1372728" y="1865892"/>
            <a:ext cx="9014691" cy="3009900"/>
          </a:xfrm>
          <a:prstGeom prst="rect">
            <a:avLst/>
          </a:prstGeom>
          <a:noFill/>
          <a:extLst>
            <a:ext uri="{909E8E84-426E-40DD-AFC4-6F175D3DCCD1}">
              <a14:hiddenFill xmlns:a14="http://schemas.microsoft.com/office/drawing/2010/main">
                <a:solidFill>
                  <a:srgbClr val="FFFFFF"/>
                </a:solidFill>
              </a14:hiddenFill>
            </a:ext>
          </a:extLst>
        </p:spPr>
      </p:pic>
      <p:cxnSp>
        <p:nvCxnSpPr>
          <p:cNvPr id="21" name="Straight Arrow Connector 20">
            <a:extLst>
              <a:ext uri="{FF2B5EF4-FFF2-40B4-BE49-F238E27FC236}">
                <a16:creationId xmlns:a16="http://schemas.microsoft.com/office/drawing/2014/main" id="{0E0C859C-9047-0015-6EB5-AC5ADE369B88}"/>
              </a:ext>
            </a:extLst>
          </p:cNvPr>
          <p:cNvCxnSpPr/>
          <p:nvPr/>
        </p:nvCxnSpPr>
        <p:spPr>
          <a:xfrm>
            <a:off x="1462772" y="5744228"/>
            <a:ext cx="8850751" cy="0"/>
          </a:xfrm>
          <a:prstGeom prst="straightConnector1">
            <a:avLst/>
          </a:prstGeom>
          <a:ln w="34925">
            <a:tailEnd type="triangle" w="lg" len="lg"/>
          </a:ln>
        </p:spPr>
        <p:style>
          <a:lnRef idx="1">
            <a:schemeClr val="accent1"/>
          </a:lnRef>
          <a:fillRef idx="0">
            <a:schemeClr val="accent1"/>
          </a:fillRef>
          <a:effectRef idx="0">
            <a:schemeClr val="accent1"/>
          </a:effectRef>
          <a:fontRef idx="minor">
            <a:schemeClr val="tx1"/>
          </a:fontRef>
        </p:style>
      </p:cxnSp>
      <p:sp>
        <p:nvSpPr>
          <p:cNvPr id="23" name="TextBox 22">
            <a:extLst>
              <a:ext uri="{FF2B5EF4-FFF2-40B4-BE49-F238E27FC236}">
                <a16:creationId xmlns:a16="http://schemas.microsoft.com/office/drawing/2014/main" id="{F86A1289-DCA2-AAA8-DACA-136D267E8A56}"/>
              </a:ext>
            </a:extLst>
          </p:cNvPr>
          <p:cNvSpPr txBox="1"/>
          <p:nvPr/>
        </p:nvSpPr>
        <p:spPr>
          <a:xfrm>
            <a:off x="9994875" y="5498028"/>
            <a:ext cx="1431637" cy="572400"/>
          </a:xfrm>
          <a:prstGeom prst="rect">
            <a:avLst/>
          </a:prstGeom>
          <a:noFill/>
        </p:spPr>
        <p:txBody>
          <a:bodyPr wrap="square" tIns="90000" bIns="90000" rtlCol="0">
            <a:noAutofit/>
          </a:bodyPr>
          <a:lstStyle/>
          <a:p>
            <a:pPr algn="ctr">
              <a:spcAft>
                <a:spcPts val="600"/>
              </a:spcAft>
            </a:pPr>
            <a:r>
              <a:rPr lang="fr-FR" sz="2000">
                <a:latin typeface="+mn-ea"/>
              </a:rPr>
              <a:t>temps</a:t>
            </a:r>
          </a:p>
        </p:txBody>
      </p:sp>
      <p:grpSp>
        <p:nvGrpSpPr>
          <p:cNvPr id="3" name="Group 2">
            <a:extLst>
              <a:ext uri="{FF2B5EF4-FFF2-40B4-BE49-F238E27FC236}">
                <a16:creationId xmlns:a16="http://schemas.microsoft.com/office/drawing/2014/main" id="{99F53313-C383-F3DC-11FD-837183866A69}"/>
              </a:ext>
            </a:extLst>
          </p:cNvPr>
          <p:cNvGrpSpPr/>
          <p:nvPr/>
        </p:nvGrpSpPr>
        <p:grpSpPr>
          <a:xfrm>
            <a:off x="4080920" y="1865892"/>
            <a:ext cx="1645905" cy="4622684"/>
            <a:chOff x="3566167" y="2098207"/>
            <a:chExt cx="1645905" cy="4622684"/>
          </a:xfrm>
        </p:grpSpPr>
        <p:cxnSp>
          <p:nvCxnSpPr>
            <p:cNvPr id="18" name="Straight Connector 17">
              <a:extLst>
                <a:ext uri="{FF2B5EF4-FFF2-40B4-BE49-F238E27FC236}">
                  <a16:creationId xmlns:a16="http://schemas.microsoft.com/office/drawing/2014/main" id="{6FD0DD5B-C62F-DA05-4274-DEBFEC869CB7}"/>
                </a:ext>
              </a:extLst>
            </p:cNvPr>
            <p:cNvCxnSpPr>
              <a:cxnSpLocks/>
            </p:cNvCxnSpPr>
            <p:nvPr/>
          </p:nvCxnSpPr>
          <p:spPr>
            <a:xfrm>
              <a:off x="4433467" y="2098207"/>
              <a:ext cx="0" cy="3959693"/>
            </a:xfrm>
            <a:prstGeom prst="line">
              <a:avLst/>
            </a:prstGeom>
            <a:ln w="34925">
              <a:prstDash val="dash"/>
            </a:ln>
          </p:spPr>
          <p:style>
            <a:lnRef idx="1">
              <a:schemeClr val="accent1"/>
            </a:lnRef>
            <a:fillRef idx="0">
              <a:schemeClr val="accent1"/>
            </a:fillRef>
            <a:effectRef idx="0">
              <a:schemeClr val="accent1"/>
            </a:effectRef>
            <a:fontRef idx="minor">
              <a:schemeClr val="tx1"/>
            </a:fontRef>
          </p:style>
        </p:cxnSp>
        <p:sp>
          <p:nvSpPr>
            <p:cNvPr id="24" name="TextBox 23">
              <a:extLst>
                <a:ext uri="{FF2B5EF4-FFF2-40B4-BE49-F238E27FC236}">
                  <a16:creationId xmlns:a16="http://schemas.microsoft.com/office/drawing/2014/main" id="{C27132B8-9203-C9C2-0E2E-9003EBF96D99}"/>
                </a:ext>
              </a:extLst>
            </p:cNvPr>
            <p:cNvSpPr txBox="1"/>
            <p:nvPr/>
          </p:nvSpPr>
          <p:spPr>
            <a:xfrm>
              <a:off x="3566167" y="6148491"/>
              <a:ext cx="1645905" cy="572400"/>
            </a:xfrm>
            <a:prstGeom prst="rect">
              <a:avLst/>
            </a:prstGeom>
            <a:noFill/>
          </p:spPr>
          <p:txBody>
            <a:bodyPr wrap="square" tIns="90000" bIns="90000" rtlCol="0">
              <a:noAutofit/>
            </a:bodyPr>
            <a:lstStyle/>
            <a:p>
              <a:pPr algn="ctr">
                <a:spcAft>
                  <a:spcPts val="600"/>
                </a:spcAft>
              </a:pPr>
              <a:r>
                <a:rPr lang="fr-FR" sz="2000">
                  <a:latin typeface="+mn-ea"/>
                </a:rPr>
                <a:t>Q4-2025</a:t>
              </a:r>
            </a:p>
          </p:txBody>
        </p:sp>
      </p:grpSp>
      <p:sp>
        <p:nvSpPr>
          <p:cNvPr id="25" name="TextBox 24">
            <a:extLst>
              <a:ext uri="{FF2B5EF4-FFF2-40B4-BE49-F238E27FC236}">
                <a16:creationId xmlns:a16="http://schemas.microsoft.com/office/drawing/2014/main" id="{3768ABEC-4BDE-3D86-482A-895DA93E601C}"/>
              </a:ext>
            </a:extLst>
          </p:cNvPr>
          <p:cNvSpPr txBox="1"/>
          <p:nvPr/>
        </p:nvSpPr>
        <p:spPr>
          <a:xfrm>
            <a:off x="1257275" y="5295728"/>
            <a:ext cx="1773380" cy="572400"/>
          </a:xfrm>
          <a:prstGeom prst="rect">
            <a:avLst/>
          </a:prstGeom>
          <a:noFill/>
        </p:spPr>
        <p:txBody>
          <a:bodyPr wrap="square" tIns="90000" bIns="90000" rtlCol="0">
            <a:noAutofit/>
          </a:bodyPr>
          <a:lstStyle/>
          <a:p>
            <a:pPr algn="ctr">
              <a:spcAft>
                <a:spcPts val="600"/>
              </a:spcAft>
            </a:pPr>
            <a:r>
              <a:rPr lang="fr-FR" sz="2000">
                <a:latin typeface="+mn-ea"/>
              </a:rPr>
              <a:t>Inhabituel</a:t>
            </a:r>
          </a:p>
        </p:txBody>
      </p:sp>
      <p:sp>
        <p:nvSpPr>
          <p:cNvPr id="26" name="TextBox 25">
            <a:extLst>
              <a:ext uri="{FF2B5EF4-FFF2-40B4-BE49-F238E27FC236}">
                <a16:creationId xmlns:a16="http://schemas.microsoft.com/office/drawing/2014/main" id="{5BC93497-9922-AABB-6CBF-399B95512E31}"/>
              </a:ext>
            </a:extLst>
          </p:cNvPr>
          <p:cNvSpPr txBox="1"/>
          <p:nvPr/>
        </p:nvSpPr>
        <p:spPr>
          <a:xfrm>
            <a:off x="8129129" y="5295728"/>
            <a:ext cx="1773380" cy="572400"/>
          </a:xfrm>
          <a:prstGeom prst="rect">
            <a:avLst/>
          </a:prstGeom>
          <a:noFill/>
        </p:spPr>
        <p:txBody>
          <a:bodyPr wrap="square" tIns="90000" bIns="90000" rtlCol="0">
            <a:noAutofit/>
          </a:bodyPr>
          <a:lstStyle/>
          <a:p>
            <a:pPr algn="ctr">
              <a:spcAft>
                <a:spcPts val="600"/>
              </a:spcAft>
            </a:pPr>
            <a:r>
              <a:rPr lang="fr-FR" sz="2000">
                <a:latin typeface="+mn-ea"/>
              </a:rPr>
              <a:t>Normal</a:t>
            </a:r>
          </a:p>
        </p:txBody>
      </p:sp>
      <p:sp>
        <p:nvSpPr>
          <p:cNvPr id="27" name="TextBox 26">
            <a:extLst>
              <a:ext uri="{FF2B5EF4-FFF2-40B4-BE49-F238E27FC236}">
                <a16:creationId xmlns:a16="http://schemas.microsoft.com/office/drawing/2014/main" id="{878EE704-F539-05E1-F374-B26F85B64451}"/>
              </a:ext>
            </a:extLst>
          </p:cNvPr>
          <p:cNvSpPr txBox="1"/>
          <p:nvPr/>
        </p:nvSpPr>
        <p:spPr>
          <a:xfrm>
            <a:off x="1257275" y="5716732"/>
            <a:ext cx="1773380" cy="572400"/>
          </a:xfrm>
          <a:prstGeom prst="rect">
            <a:avLst/>
          </a:prstGeom>
          <a:noFill/>
        </p:spPr>
        <p:txBody>
          <a:bodyPr wrap="square" tIns="90000" bIns="90000" rtlCol="0">
            <a:noAutofit/>
          </a:bodyPr>
          <a:lstStyle/>
          <a:p>
            <a:pPr algn="ctr">
              <a:spcAft>
                <a:spcPts val="600"/>
              </a:spcAft>
            </a:pPr>
            <a:r>
              <a:rPr lang="fr-FR" sz="2000">
                <a:latin typeface="+mn-ea"/>
              </a:rPr>
              <a:t>Résistance</a:t>
            </a:r>
          </a:p>
        </p:txBody>
      </p:sp>
      <p:sp>
        <p:nvSpPr>
          <p:cNvPr id="28" name="TextBox 27">
            <a:extLst>
              <a:ext uri="{FF2B5EF4-FFF2-40B4-BE49-F238E27FC236}">
                <a16:creationId xmlns:a16="http://schemas.microsoft.com/office/drawing/2014/main" id="{3E09034A-11B2-9DE7-1A41-5D1326067B2C}"/>
              </a:ext>
            </a:extLst>
          </p:cNvPr>
          <p:cNvSpPr txBox="1"/>
          <p:nvPr/>
        </p:nvSpPr>
        <p:spPr>
          <a:xfrm>
            <a:off x="8129129" y="5716732"/>
            <a:ext cx="1773380" cy="572400"/>
          </a:xfrm>
          <a:prstGeom prst="rect">
            <a:avLst/>
          </a:prstGeom>
          <a:noFill/>
        </p:spPr>
        <p:txBody>
          <a:bodyPr wrap="square" tIns="90000" bIns="90000" rtlCol="0">
            <a:noAutofit/>
          </a:bodyPr>
          <a:lstStyle/>
          <a:p>
            <a:pPr algn="ctr">
              <a:spcAft>
                <a:spcPts val="600"/>
              </a:spcAft>
            </a:pPr>
            <a:r>
              <a:rPr lang="fr-FR" sz="2000">
                <a:latin typeface="+mn-ea"/>
              </a:rPr>
              <a:t>Accepté</a:t>
            </a:r>
          </a:p>
        </p:txBody>
      </p:sp>
      <p:sp>
        <p:nvSpPr>
          <p:cNvPr id="2" name="TextBox 1">
            <a:extLst>
              <a:ext uri="{FF2B5EF4-FFF2-40B4-BE49-F238E27FC236}">
                <a16:creationId xmlns:a16="http://schemas.microsoft.com/office/drawing/2014/main" id="{91271F1B-E87A-98DA-29CF-306A7CDCA34F}"/>
              </a:ext>
            </a:extLst>
          </p:cNvPr>
          <p:cNvSpPr txBox="1"/>
          <p:nvPr/>
        </p:nvSpPr>
        <p:spPr>
          <a:xfrm>
            <a:off x="2139391" y="156519"/>
            <a:ext cx="8273236" cy="646331"/>
          </a:xfrm>
          <a:prstGeom prst="rect">
            <a:avLst/>
          </a:prstGeom>
          <a:noFill/>
        </p:spPr>
        <p:txBody>
          <a:bodyPr wrap="square" rtlCol="0">
            <a:spAutoFit/>
          </a:bodyPr>
          <a:lstStyle/>
          <a:p>
            <a:r>
              <a:rPr lang="fr-FR" sz="3600"/>
              <a:t>La transition vers l'IP dans l'AV</a:t>
            </a:r>
            <a:endParaRPr lang="en-US" sz="3600"/>
          </a:p>
        </p:txBody>
      </p:sp>
    </p:spTree>
    <p:extLst>
      <p:ext uri="{BB962C8B-B14F-4D97-AF65-F5344CB8AC3E}">
        <p14:creationId xmlns:p14="http://schemas.microsoft.com/office/powerpoint/2010/main" val="35726547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La pensée de la courbe de Gauss nous induit en erreur | Graydon">
            <a:extLst>
              <a:ext uri="{FF2B5EF4-FFF2-40B4-BE49-F238E27FC236}">
                <a16:creationId xmlns:a16="http://schemas.microsoft.com/office/drawing/2014/main" id="{FB288453-402D-612D-BA8B-A85206C240E5}"/>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4738" r="12013"/>
          <a:stretch/>
        </p:blipFill>
        <p:spPr bwMode="auto">
          <a:xfrm>
            <a:off x="1380802" y="1913492"/>
            <a:ext cx="9014691" cy="3009900"/>
          </a:xfrm>
          <a:prstGeom prst="rect">
            <a:avLst/>
          </a:prstGeom>
          <a:noFill/>
          <a:extLst>
            <a:ext uri="{909E8E84-426E-40DD-AFC4-6F175D3DCCD1}">
              <a14:hiddenFill xmlns:a14="http://schemas.microsoft.com/office/drawing/2010/main">
                <a:solidFill>
                  <a:srgbClr val="FFFFFF"/>
                </a:solidFill>
              </a14:hiddenFill>
            </a:ext>
          </a:extLst>
        </p:spPr>
      </p:pic>
      <p:cxnSp>
        <p:nvCxnSpPr>
          <p:cNvPr id="6" name="Straight Arrow Connector 5">
            <a:extLst>
              <a:ext uri="{FF2B5EF4-FFF2-40B4-BE49-F238E27FC236}">
                <a16:creationId xmlns:a16="http://schemas.microsoft.com/office/drawing/2014/main" id="{B33966C4-5C26-0DDB-2BA8-CFE3BF7DF6D0}"/>
              </a:ext>
            </a:extLst>
          </p:cNvPr>
          <p:cNvCxnSpPr/>
          <p:nvPr/>
        </p:nvCxnSpPr>
        <p:spPr>
          <a:xfrm>
            <a:off x="1462772" y="5768942"/>
            <a:ext cx="8850751" cy="0"/>
          </a:xfrm>
          <a:prstGeom prst="straightConnector1">
            <a:avLst/>
          </a:prstGeom>
          <a:ln w="34925">
            <a:tailEnd type="triangle" w="lg" len="lg"/>
          </a:ln>
        </p:spPr>
        <p:style>
          <a:lnRef idx="1">
            <a:schemeClr val="accent1"/>
          </a:lnRef>
          <a:fillRef idx="0">
            <a:schemeClr val="accent1"/>
          </a:fillRef>
          <a:effectRef idx="0">
            <a:schemeClr val="accent1"/>
          </a:effectRef>
          <a:fontRef idx="minor">
            <a:schemeClr val="tx1"/>
          </a:fontRef>
        </p:style>
      </p:cxnSp>
      <p:sp>
        <p:nvSpPr>
          <p:cNvPr id="7" name="TextBox 6">
            <a:extLst>
              <a:ext uri="{FF2B5EF4-FFF2-40B4-BE49-F238E27FC236}">
                <a16:creationId xmlns:a16="http://schemas.microsoft.com/office/drawing/2014/main" id="{11A0E7C4-B372-35C2-F046-B5D6D7258E90}"/>
              </a:ext>
            </a:extLst>
          </p:cNvPr>
          <p:cNvSpPr txBox="1"/>
          <p:nvPr/>
        </p:nvSpPr>
        <p:spPr>
          <a:xfrm>
            <a:off x="9994875" y="5522742"/>
            <a:ext cx="1431637" cy="572400"/>
          </a:xfrm>
          <a:prstGeom prst="rect">
            <a:avLst/>
          </a:prstGeom>
          <a:noFill/>
        </p:spPr>
        <p:txBody>
          <a:bodyPr wrap="square" tIns="90000" bIns="90000" rtlCol="0">
            <a:noAutofit/>
          </a:bodyPr>
          <a:lstStyle/>
          <a:p>
            <a:pPr algn="ctr">
              <a:spcAft>
                <a:spcPts val="600"/>
              </a:spcAft>
            </a:pPr>
            <a:r>
              <a:rPr lang="fr-FR" sz="2000">
                <a:latin typeface="+mn-ea"/>
              </a:rPr>
              <a:t>temps</a:t>
            </a:r>
          </a:p>
        </p:txBody>
      </p:sp>
      <p:grpSp>
        <p:nvGrpSpPr>
          <p:cNvPr id="8" name="Group 7">
            <a:extLst>
              <a:ext uri="{FF2B5EF4-FFF2-40B4-BE49-F238E27FC236}">
                <a16:creationId xmlns:a16="http://schemas.microsoft.com/office/drawing/2014/main" id="{302D90B3-F7C0-71E7-F562-48052DB7A672}"/>
              </a:ext>
            </a:extLst>
          </p:cNvPr>
          <p:cNvGrpSpPr/>
          <p:nvPr/>
        </p:nvGrpSpPr>
        <p:grpSpPr>
          <a:xfrm>
            <a:off x="3138598" y="2849526"/>
            <a:ext cx="1645905" cy="3708690"/>
            <a:chOff x="3610515" y="2879780"/>
            <a:chExt cx="1645905" cy="3708690"/>
          </a:xfrm>
        </p:grpSpPr>
        <p:cxnSp>
          <p:nvCxnSpPr>
            <p:cNvPr id="9" name="Straight Connector 8">
              <a:extLst>
                <a:ext uri="{FF2B5EF4-FFF2-40B4-BE49-F238E27FC236}">
                  <a16:creationId xmlns:a16="http://schemas.microsoft.com/office/drawing/2014/main" id="{05416937-1B2F-2146-DFB0-3CAD2BDAB4F8}"/>
                </a:ext>
              </a:extLst>
            </p:cNvPr>
            <p:cNvCxnSpPr>
              <a:cxnSpLocks/>
            </p:cNvCxnSpPr>
            <p:nvPr/>
          </p:nvCxnSpPr>
          <p:spPr>
            <a:xfrm>
              <a:off x="4433467" y="2879780"/>
              <a:ext cx="0" cy="3178120"/>
            </a:xfrm>
            <a:prstGeom prst="line">
              <a:avLst/>
            </a:prstGeom>
            <a:ln w="34925">
              <a:solidFill>
                <a:schemeClr val="accent6"/>
              </a:solidFill>
              <a:prstDash val="dash"/>
            </a:ln>
          </p:spPr>
          <p:style>
            <a:lnRef idx="1">
              <a:schemeClr val="accent1"/>
            </a:lnRef>
            <a:fillRef idx="0">
              <a:schemeClr val="accent1"/>
            </a:fillRef>
            <a:effectRef idx="0">
              <a:schemeClr val="accent1"/>
            </a:effectRef>
            <a:fontRef idx="minor">
              <a:schemeClr val="tx1"/>
            </a:fontRef>
          </p:style>
        </p:cxnSp>
        <p:sp>
          <p:nvSpPr>
            <p:cNvPr id="10" name="TextBox 9">
              <a:extLst>
                <a:ext uri="{FF2B5EF4-FFF2-40B4-BE49-F238E27FC236}">
                  <a16:creationId xmlns:a16="http://schemas.microsoft.com/office/drawing/2014/main" id="{CA330559-A295-5C8B-614E-1323B76B9781}"/>
                </a:ext>
              </a:extLst>
            </p:cNvPr>
            <p:cNvSpPr txBox="1"/>
            <p:nvPr/>
          </p:nvSpPr>
          <p:spPr>
            <a:xfrm>
              <a:off x="3610515" y="6016070"/>
              <a:ext cx="1645905" cy="572400"/>
            </a:xfrm>
            <a:prstGeom prst="rect">
              <a:avLst/>
            </a:prstGeom>
            <a:noFill/>
          </p:spPr>
          <p:txBody>
            <a:bodyPr wrap="square" tIns="90000" bIns="90000" rtlCol="0">
              <a:noAutofit/>
            </a:bodyPr>
            <a:lstStyle/>
            <a:p>
              <a:pPr algn="ctr">
                <a:spcAft>
                  <a:spcPts val="600"/>
                </a:spcAft>
              </a:pPr>
              <a:r>
                <a:rPr lang="fr-FR" sz="2000" err="1">
                  <a:latin typeface="+mn-ea"/>
                </a:rPr>
                <a:t>Event</a:t>
              </a:r>
              <a:endParaRPr lang="fr-FR" sz="2000">
                <a:latin typeface="+mn-ea"/>
              </a:endParaRPr>
            </a:p>
          </p:txBody>
        </p:sp>
      </p:grpSp>
      <p:sp>
        <p:nvSpPr>
          <p:cNvPr id="11" name="TextBox 10">
            <a:extLst>
              <a:ext uri="{FF2B5EF4-FFF2-40B4-BE49-F238E27FC236}">
                <a16:creationId xmlns:a16="http://schemas.microsoft.com/office/drawing/2014/main" id="{7385652B-31C0-0F19-7D74-475CA9B65689}"/>
              </a:ext>
            </a:extLst>
          </p:cNvPr>
          <p:cNvSpPr txBox="1"/>
          <p:nvPr/>
        </p:nvSpPr>
        <p:spPr>
          <a:xfrm>
            <a:off x="1257275" y="5320442"/>
            <a:ext cx="1773380" cy="572400"/>
          </a:xfrm>
          <a:prstGeom prst="rect">
            <a:avLst/>
          </a:prstGeom>
          <a:noFill/>
        </p:spPr>
        <p:txBody>
          <a:bodyPr wrap="square" tIns="90000" bIns="90000" rtlCol="0">
            <a:noAutofit/>
          </a:bodyPr>
          <a:lstStyle/>
          <a:p>
            <a:pPr algn="ctr">
              <a:spcAft>
                <a:spcPts val="600"/>
              </a:spcAft>
            </a:pPr>
            <a:r>
              <a:rPr lang="fr-FR" sz="2000">
                <a:latin typeface="+mn-ea"/>
              </a:rPr>
              <a:t>Inhabituel</a:t>
            </a:r>
          </a:p>
        </p:txBody>
      </p:sp>
      <p:sp>
        <p:nvSpPr>
          <p:cNvPr id="12" name="TextBox 11">
            <a:extLst>
              <a:ext uri="{FF2B5EF4-FFF2-40B4-BE49-F238E27FC236}">
                <a16:creationId xmlns:a16="http://schemas.microsoft.com/office/drawing/2014/main" id="{08F42F46-0898-6DC4-5AB3-90BDF5C4EF19}"/>
              </a:ext>
            </a:extLst>
          </p:cNvPr>
          <p:cNvSpPr txBox="1"/>
          <p:nvPr/>
        </p:nvSpPr>
        <p:spPr>
          <a:xfrm>
            <a:off x="8129129" y="5320442"/>
            <a:ext cx="1773380" cy="572400"/>
          </a:xfrm>
          <a:prstGeom prst="rect">
            <a:avLst/>
          </a:prstGeom>
          <a:noFill/>
        </p:spPr>
        <p:txBody>
          <a:bodyPr wrap="square" tIns="90000" bIns="90000" rtlCol="0">
            <a:noAutofit/>
          </a:bodyPr>
          <a:lstStyle/>
          <a:p>
            <a:pPr algn="ctr">
              <a:spcAft>
                <a:spcPts val="600"/>
              </a:spcAft>
            </a:pPr>
            <a:r>
              <a:rPr lang="fr-FR" sz="2000">
                <a:latin typeface="+mn-ea"/>
              </a:rPr>
              <a:t>Normal</a:t>
            </a:r>
          </a:p>
        </p:txBody>
      </p:sp>
      <p:sp>
        <p:nvSpPr>
          <p:cNvPr id="13" name="TextBox 12">
            <a:extLst>
              <a:ext uri="{FF2B5EF4-FFF2-40B4-BE49-F238E27FC236}">
                <a16:creationId xmlns:a16="http://schemas.microsoft.com/office/drawing/2014/main" id="{7664216C-DAD2-7218-386E-FC6504D55942}"/>
              </a:ext>
            </a:extLst>
          </p:cNvPr>
          <p:cNvSpPr txBox="1"/>
          <p:nvPr/>
        </p:nvSpPr>
        <p:spPr>
          <a:xfrm>
            <a:off x="1257275" y="5741446"/>
            <a:ext cx="1773380" cy="572400"/>
          </a:xfrm>
          <a:prstGeom prst="rect">
            <a:avLst/>
          </a:prstGeom>
          <a:noFill/>
        </p:spPr>
        <p:txBody>
          <a:bodyPr wrap="square" tIns="90000" bIns="90000" rtlCol="0">
            <a:noAutofit/>
          </a:bodyPr>
          <a:lstStyle/>
          <a:p>
            <a:pPr algn="ctr">
              <a:spcAft>
                <a:spcPts val="600"/>
              </a:spcAft>
            </a:pPr>
            <a:r>
              <a:rPr lang="fr-FR" sz="2000">
                <a:latin typeface="+mn-ea"/>
              </a:rPr>
              <a:t>Résistance</a:t>
            </a:r>
          </a:p>
        </p:txBody>
      </p:sp>
      <p:sp>
        <p:nvSpPr>
          <p:cNvPr id="14" name="TextBox 13">
            <a:extLst>
              <a:ext uri="{FF2B5EF4-FFF2-40B4-BE49-F238E27FC236}">
                <a16:creationId xmlns:a16="http://schemas.microsoft.com/office/drawing/2014/main" id="{99770D06-6D51-9FD6-07EE-9A1DFA49A83C}"/>
              </a:ext>
            </a:extLst>
          </p:cNvPr>
          <p:cNvSpPr txBox="1"/>
          <p:nvPr/>
        </p:nvSpPr>
        <p:spPr>
          <a:xfrm>
            <a:off x="8129129" y="5741446"/>
            <a:ext cx="1773380" cy="572400"/>
          </a:xfrm>
          <a:prstGeom prst="rect">
            <a:avLst/>
          </a:prstGeom>
          <a:noFill/>
        </p:spPr>
        <p:txBody>
          <a:bodyPr wrap="square" tIns="90000" bIns="90000" rtlCol="0">
            <a:noAutofit/>
          </a:bodyPr>
          <a:lstStyle/>
          <a:p>
            <a:pPr algn="ctr">
              <a:spcAft>
                <a:spcPts val="600"/>
              </a:spcAft>
            </a:pPr>
            <a:r>
              <a:rPr lang="fr-FR" sz="2000">
                <a:latin typeface="+mn-ea"/>
              </a:rPr>
              <a:t>Accepté</a:t>
            </a:r>
          </a:p>
        </p:txBody>
      </p:sp>
      <p:grpSp>
        <p:nvGrpSpPr>
          <p:cNvPr id="15" name="Group 14">
            <a:extLst>
              <a:ext uri="{FF2B5EF4-FFF2-40B4-BE49-F238E27FC236}">
                <a16:creationId xmlns:a16="http://schemas.microsoft.com/office/drawing/2014/main" id="{A5BBB2E2-34B7-7192-B655-3F7720C769DB}"/>
              </a:ext>
            </a:extLst>
          </p:cNvPr>
          <p:cNvGrpSpPr/>
          <p:nvPr/>
        </p:nvGrpSpPr>
        <p:grpSpPr>
          <a:xfrm>
            <a:off x="4621432" y="1669036"/>
            <a:ext cx="1645905" cy="4891249"/>
            <a:chOff x="3566167" y="1829642"/>
            <a:chExt cx="1645905" cy="4891249"/>
          </a:xfrm>
        </p:grpSpPr>
        <p:cxnSp>
          <p:nvCxnSpPr>
            <p:cNvPr id="16" name="Straight Connector 15">
              <a:extLst>
                <a:ext uri="{FF2B5EF4-FFF2-40B4-BE49-F238E27FC236}">
                  <a16:creationId xmlns:a16="http://schemas.microsoft.com/office/drawing/2014/main" id="{4637A86F-E682-00CA-19F0-5A979CFC3A87}"/>
                </a:ext>
              </a:extLst>
            </p:cNvPr>
            <p:cNvCxnSpPr>
              <a:cxnSpLocks/>
            </p:cNvCxnSpPr>
            <p:nvPr/>
          </p:nvCxnSpPr>
          <p:spPr>
            <a:xfrm>
              <a:off x="4433467" y="1829642"/>
              <a:ext cx="0" cy="4228258"/>
            </a:xfrm>
            <a:prstGeom prst="line">
              <a:avLst/>
            </a:prstGeom>
            <a:ln w="34925">
              <a:solidFill>
                <a:srgbClr val="00B050"/>
              </a:solidFill>
              <a:prstDash val="dash"/>
            </a:ln>
          </p:spPr>
          <p:style>
            <a:lnRef idx="1">
              <a:schemeClr val="accent1"/>
            </a:lnRef>
            <a:fillRef idx="0">
              <a:schemeClr val="accent1"/>
            </a:fillRef>
            <a:effectRef idx="0">
              <a:schemeClr val="accent1"/>
            </a:effectRef>
            <a:fontRef idx="minor">
              <a:schemeClr val="tx1"/>
            </a:fontRef>
          </p:style>
        </p:cxnSp>
        <p:sp>
          <p:nvSpPr>
            <p:cNvPr id="17" name="TextBox 16">
              <a:extLst>
                <a:ext uri="{FF2B5EF4-FFF2-40B4-BE49-F238E27FC236}">
                  <a16:creationId xmlns:a16="http://schemas.microsoft.com/office/drawing/2014/main" id="{14A88A2B-8B1F-38AE-1424-4B7EBCA73A84}"/>
                </a:ext>
              </a:extLst>
            </p:cNvPr>
            <p:cNvSpPr txBox="1"/>
            <p:nvPr/>
          </p:nvSpPr>
          <p:spPr>
            <a:xfrm>
              <a:off x="3566167" y="6148491"/>
              <a:ext cx="1645905" cy="572400"/>
            </a:xfrm>
            <a:prstGeom prst="rect">
              <a:avLst/>
            </a:prstGeom>
            <a:noFill/>
          </p:spPr>
          <p:txBody>
            <a:bodyPr wrap="square" tIns="90000" bIns="90000" rtlCol="0">
              <a:noAutofit/>
            </a:bodyPr>
            <a:lstStyle/>
            <a:p>
              <a:pPr algn="ctr">
                <a:spcAft>
                  <a:spcPts val="600"/>
                </a:spcAft>
              </a:pPr>
              <a:r>
                <a:rPr lang="fr-FR" sz="2000">
                  <a:latin typeface="+mn-ea"/>
                </a:rPr>
                <a:t>Broadcast</a:t>
              </a:r>
            </a:p>
          </p:txBody>
        </p:sp>
      </p:grpSp>
      <p:grpSp>
        <p:nvGrpSpPr>
          <p:cNvPr id="18" name="Group 17">
            <a:extLst>
              <a:ext uri="{FF2B5EF4-FFF2-40B4-BE49-F238E27FC236}">
                <a16:creationId xmlns:a16="http://schemas.microsoft.com/office/drawing/2014/main" id="{06FAA705-D192-E821-4E30-A0D1DBE6FF44}"/>
              </a:ext>
            </a:extLst>
          </p:cNvPr>
          <p:cNvGrpSpPr/>
          <p:nvPr/>
        </p:nvGrpSpPr>
        <p:grpSpPr>
          <a:xfrm>
            <a:off x="3797687" y="1561628"/>
            <a:ext cx="1645905" cy="4506343"/>
            <a:chOff x="3610514" y="1567686"/>
            <a:chExt cx="1645905" cy="4506343"/>
          </a:xfrm>
        </p:grpSpPr>
        <p:cxnSp>
          <p:nvCxnSpPr>
            <p:cNvPr id="19" name="Straight Connector 18">
              <a:extLst>
                <a:ext uri="{FF2B5EF4-FFF2-40B4-BE49-F238E27FC236}">
                  <a16:creationId xmlns:a16="http://schemas.microsoft.com/office/drawing/2014/main" id="{1791A814-4B9B-DD6B-0BF7-B6B664D2A314}"/>
                </a:ext>
              </a:extLst>
            </p:cNvPr>
            <p:cNvCxnSpPr>
              <a:cxnSpLocks/>
            </p:cNvCxnSpPr>
            <p:nvPr/>
          </p:nvCxnSpPr>
          <p:spPr>
            <a:xfrm>
              <a:off x="4433466" y="2074011"/>
              <a:ext cx="1" cy="4000018"/>
            </a:xfrm>
            <a:prstGeom prst="line">
              <a:avLst/>
            </a:prstGeom>
            <a:ln w="34925">
              <a:prstDash val="dash"/>
            </a:ln>
          </p:spPr>
          <p:style>
            <a:lnRef idx="1">
              <a:schemeClr val="accent1"/>
            </a:lnRef>
            <a:fillRef idx="0">
              <a:schemeClr val="accent1"/>
            </a:fillRef>
            <a:effectRef idx="0">
              <a:schemeClr val="accent1"/>
            </a:effectRef>
            <a:fontRef idx="minor">
              <a:schemeClr val="tx1"/>
            </a:fontRef>
          </p:style>
        </p:cxnSp>
        <p:sp>
          <p:nvSpPr>
            <p:cNvPr id="20" name="TextBox 19">
              <a:extLst>
                <a:ext uri="{FF2B5EF4-FFF2-40B4-BE49-F238E27FC236}">
                  <a16:creationId xmlns:a16="http://schemas.microsoft.com/office/drawing/2014/main" id="{8754DD1A-693B-A1EB-9CBA-DC4F17C49D7E}"/>
                </a:ext>
              </a:extLst>
            </p:cNvPr>
            <p:cNvSpPr txBox="1"/>
            <p:nvPr/>
          </p:nvSpPr>
          <p:spPr>
            <a:xfrm>
              <a:off x="3610514" y="1567686"/>
              <a:ext cx="1645905" cy="572400"/>
            </a:xfrm>
            <a:prstGeom prst="rect">
              <a:avLst/>
            </a:prstGeom>
            <a:noFill/>
          </p:spPr>
          <p:txBody>
            <a:bodyPr wrap="square" tIns="90000" bIns="90000" rtlCol="0">
              <a:noAutofit/>
            </a:bodyPr>
            <a:lstStyle/>
            <a:p>
              <a:pPr algn="ctr">
                <a:spcAft>
                  <a:spcPts val="600"/>
                </a:spcAft>
              </a:pPr>
              <a:r>
                <a:rPr lang="fr-FR" sz="2000" err="1">
                  <a:latin typeface="+mn-ea"/>
                </a:rPr>
                <a:t>Corporate</a:t>
              </a:r>
              <a:endParaRPr lang="fr-FR" sz="2000">
                <a:latin typeface="+mn-ea"/>
              </a:endParaRPr>
            </a:p>
          </p:txBody>
        </p:sp>
      </p:grpSp>
      <p:sp>
        <p:nvSpPr>
          <p:cNvPr id="2" name="TextBox 1">
            <a:extLst>
              <a:ext uri="{FF2B5EF4-FFF2-40B4-BE49-F238E27FC236}">
                <a16:creationId xmlns:a16="http://schemas.microsoft.com/office/drawing/2014/main" id="{6C6AF1D2-1CE6-CDBF-31A3-F5066D10DBD1}"/>
              </a:ext>
            </a:extLst>
          </p:cNvPr>
          <p:cNvSpPr txBox="1"/>
          <p:nvPr/>
        </p:nvSpPr>
        <p:spPr>
          <a:xfrm>
            <a:off x="2139391" y="156519"/>
            <a:ext cx="8273236" cy="646331"/>
          </a:xfrm>
          <a:prstGeom prst="rect">
            <a:avLst/>
          </a:prstGeom>
          <a:noFill/>
        </p:spPr>
        <p:txBody>
          <a:bodyPr wrap="square" rtlCol="0">
            <a:spAutoFit/>
          </a:bodyPr>
          <a:lstStyle/>
          <a:p>
            <a:r>
              <a:rPr lang="fr-FR" sz="3600"/>
              <a:t>Les marchés de l'AV</a:t>
            </a:r>
            <a:endParaRPr lang="en-US" sz="3600"/>
          </a:p>
        </p:txBody>
      </p:sp>
    </p:spTree>
    <p:extLst>
      <p:ext uri="{BB962C8B-B14F-4D97-AF65-F5344CB8AC3E}">
        <p14:creationId xmlns:p14="http://schemas.microsoft.com/office/powerpoint/2010/main" val="21344915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B20AEE-8072-BD14-7C73-8B7D0B667F3E}"/>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AA53DFC0-7185-B1E8-779B-DAA1D92EB7D8}"/>
              </a:ext>
            </a:extLst>
          </p:cNvPr>
          <p:cNvSpPr txBox="1"/>
          <p:nvPr/>
        </p:nvSpPr>
        <p:spPr>
          <a:xfrm>
            <a:off x="1871729" y="1293255"/>
            <a:ext cx="8817736" cy="1449127"/>
          </a:xfrm>
          <a:prstGeom prst="rect">
            <a:avLst/>
          </a:prstGeom>
          <a:solidFill>
            <a:srgbClr val="00B050">
              <a:alpha val="50000"/>
            </a:srgbClr>
          </a:solidFill>
        </p:spPr>
        <p:txBody>
          <a:bodyPr wrap="square" tIns="90000" bIns="90000" rtlCol="0">
            <a:noAutofit/>
          </a:bodyPr>
          <a:lstStyle/>
          <a:p>
            <a:pPr algn="ctr">
              <a:spcAft>
                <a:spcPts val="600"/>
              </a:spcAft>
            </a:pPr>
            <a:r>
              <a:rPr lang="fr-FR" sz="2400" b="1">
                <a:latin typeface="+mn-ea"/>
              </a:rPr>
              <a:t>BROADCAST : </a:t>
            </a:r>
          </a:p>
          <a:p>
            <a:pPr algn="ctr">
              <a:spcAft>
                <a:spcPts val="600"/>
              </a:spcAft>
            </a:pPr>
            <a:r>
              <a:rPr lang="fr-FR" sz="2400" b="1">
                <a:latin typeface="+mn-ea"/>
              </a:rPr>
              <a:t>La majorité des projets Broadcast des 18 derniers mois ont mis le 2110 au cœur des infrastructures.</a:t>
            </a:r>
          </a:p>
        </p:txBody>
      </p:sp>
      <p:sp>
        <p:nvSpPr>
          <p:cNvPr id="3" name="TextBox 2">
            <a:extLst>
              <a:ext uri="{FF2B5EF4-FFF2-40B4-BE49-F238E27FC236}">
                <a16:creationId xmlns:a16="http://schemas.microsoft.com/office/drawing/2014/main" id="{F7885251-13FC-FC42-4161-8070E897A5CA}"/>
              </a:ext>
            </a:extLst>
          </p:cNvPr>
          <p:cNvSpPr txBox="1"/>
          <p:nvPr/>
        </p:nvSpPr>
        <p:spPr>
          <a:xfrm>
            <a:off x="1871729" y="4987910"/>
            <a:ext cx="8817736" cy="1449127"/>
          </a:xfrm>
          <a:prstGeom prst="rect">
            <a:avLst/>
          </a:prstGeom>
          <a:solidFill>
            <a:schemeClr val="accent6">
              <a:alpha val="50000"/>
            </a:schemeClr>
          </a:solidFill>
        </p:spPr>
        <p:txBody>
          <a:bodyPr wrap="square" tIns="90000" bIns="90000" rtlCol="0">
            <a:noAutofit/>
          </a:bodyPr>
          <a:lstStyle/>
          <a:p>
            <a:pPr algn="ctr">
              <a:spcAft>
                <a:spcPts val="600"/>
              </a:spcAft>
            </a:pPr>
            <a:r>
              <a:rPr lang="fr-FR" sz="2400" b="1">
                <a:latin typeface="+mn-ea"/>
              </a:rPr>
              <a:t>EVENT : </a:t>
            </a:r>
          </a:p>
          <a:p>
            <a:pPr algn="ctr">
              <a:spcAft>
                <a:spcPts val="600"/>
              </a:spcAft>
            </a:pPr>
            <a:r>
              <a:rPr lang="fr-FR" sz="2400" b="1">
                <a:latin typeface="+mn-ea"/>
              </a:rPr>
              <a:t>Principal frein = Complexité / Lenteur de la mise en œuvre</a:t>
            </a:r>
          </a:p>
          <a:p>
            <a:pPr marL="381019" indent="-381019" algn="ctr">
              <a:spcAft>
                <a:spcPts val="600"/>
              </a:spcAft>
              <a:buFont typeface="Wingdings" panose="05000000000000000000" pitchFamily="2" charset="2"/>
              <a:buChar char="à"/>
            </a:pPr>
            <a:r>
              <a:rPr lang="fr-FR" sz="2400" b="1">
                <a:latin typeface="+mn-ea"/>
              </a:rPr>
              <a:t>PTP / 2110 pas si standard / 16:9-4:2:2 </a:t>
            </a:r>
            <a:r>
              <a:rPr lang="fr-FR" sz="2400" b="1" err="1">
                <a:latin typeface="+mn-ea"/>
              </a:rPr>
              <a:t>only</a:t>
            </a:r>
            <a:r>
              <a:rPr lang="fr-FR" sz="2400" b="1">
                <a:latin typeface="+mn-ea"/>
              </a:rPr>
              <a:t> / Nmos</a:t>
            </a:r>
          </a:p>
        </p:txBody>
      </p:sp>
      <p:sp>
        <p:nvSpPr>
          <p:cNvPr id="4" name="TextBox 3">
            <a:extLst>
              <a:ext uri="{FF2B5EF4-FFF2-40B4-BE49-F238E27FC236}">
                <a16:creationId xmlns:a16="http://schemas.microsoft.com/office/drawing/2014/main" id="{DFAD20A7-8D20-F018-0E52-C79B426CE3CE}"/>
              </a:ext>
            </a:extLst>
          </p:cNvPr>
          <p:cNvSpPr txBox="1"/>
          <p:nvPr/>
        </p:nvSpPr>
        <p:spPr>
          <a:xfrm>
            <a:off x="1871729" y="3140582"/>
            <a:ext cx="8817736" cy="1449127"/>
          </a:xfrm>
          <a:prstGeom prst="rect">
            <a:avLst/>
          </a:prstGeom>
          <a:solidFill>
            <a:srgbClr val="0070C0">
              <a:alpha val="50000"/>
            </a:srgbClr>
          </a:solidFill>
        </p:spPr>
        <p:txBody>
          <a:bodyPr wrap="square" tIns="90000" bIns="90000" rtlCol="0">
            <a:noAutofit/>
          </a:bodyPr>
          <a:lstStyle/>
          <a:p>
            <a:pPr algn="ctr">
              <a:spcAft>
                <a:spcPts val="600"/>
              </a:spcAft>
            </a:pPr>
            <a:r>
              <a:rPr lang="fr-FR" sz="2400" b="1">
                <a:latin typeface="+mn-ea"/>
              </a:rPr>
              <a:t>CORPORATE : </a:t>
            </a:r>
          </a:p>
          <a:p>
            <a:pPr algn="ctr">
              <a:spcAft>
                <a:spcPts val="600"/>
              </a:spcAft>
            </a:pPr>
            <a:r>
              <a:rPr lang="fr-FR" sz="2400" b="1">
                <a:latin typeface="+mn-ea"/>
              </a:rPr>
              <a:t>Principal frein = Besoin de bande passante </a:t>
            </a:r>
          </a:p>
          <a:p>
            <a:pPr algn="ctr">
              <a:spcAft>
                <a:spcPts val="600"/>
              </a:spcAft>
            </a:pPr>
            <a:r>
              <a:rPr lang="fr-FR" sz="2400" b="1">
                <a:latin typeface="+mn-ea"/>
              </a:rPr>
              <a:t>par rapport aux réseaux existants</a:t>
            </a:r>
          </a:p>
        </p:txBody>
      </p:sp>
      <p:sp>
        <p:nvSpPr>
          <p:cNvPr id="5" name="TextBox 4">
            <a:extLst>
              <a:ext uri="{FF2B5EF4-FFF2-40B4-BE49-F238E27FC236}">
                <a16:creationId xmlns:a16="http://schemas.microsoft.com/office/drawing/2014/main" id="{DB576E2A-33C0-88ED-16E5-E43A843B9C2F}"/>
              </a:ext>
            </a:extLst>
          </p:cNvPr>
          <p:cNvSpPr txBox="1"/>
          <p:nvPr/>
        </p:nvSpPr>
        <p:spPr>
          <a:xfrm>
            <a:off x="2139391" y="156519"/>
            <a:ext cx="8273236" cy="646331"/>
          </a:xfrm>
          <a:prstGeom prst="rect">
            <a:avLst/>
          </a:prstGeom>
          <a:noFill/>
        </p:spPr>
        <p:txBody>
          <a:bodyPr wrap="square" rtlCol="0">
            <a:spAutoFit/>
          </a:bodyPr>
          <a:lstStyle/>
          <a:p>
            <a:r>
              <a:rPr lang="fr-FR" sz="3600"/>
              <a:t>Les raisons du décalage</a:t>
            </a:r>
            <a:endParaRPr lang="en-US" sz="3600"/>
          </a:p>
        </p:txBody>
      </p:sp>
    </p:spTree>
    <p:extLst>
      <p:ext uri="{BB962C8B-B14F-4D97-AF65-F5344CB8AC3E}">
        <p14:creationId xmlns:p14="http://schemas.microsoft.com/office/powerpoint/2010/main" val="23428828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4" descr="IPMX">
            <a:extLst>
              <a:ext uri="{FF2B5EF4-FFF2-40B4-BE49-F238E27FC236}">
                <a16:creationId xmlns:a16="http://schemas.microsoft.com/office/drawing/2014/main" id="{D013247A-E9F1-9D3D-3500-A615A1F804E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32209" y="2606421"/>
            <a:ext cx="6927581" cy="2251464"/>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C6092865-B0FE-2646-F3AC-7D4DCAE1B1E3}"/>
              </a:ext>
            </a:extLst>
          </p:cNvPr>
          <p:cNvSpPr txBox="1"/>
          <p:nvPr/>
        </p:nvSpPr>
        <p:spPr>
          <a:xfrm>
            <a:off x="2139391" y="156519"/>
            <a:ext cx="8273236" cy="646331"/>
          </a:xfrm>
          <a:prstGeom prst="rect">
            <a:avLst/>
          </a:prstGeom>
          <a:noFill/>
        </p:spPr>
        <p:txBody>
          <a:bodyPr wrap="square" rtlCol="0">
            <a:spAutoFit/>
          </a:bodyPr>
          <a:lstStyle/>
          <a:p>
            <a:r>
              <a:rPr lang="fr-FR" sz="3600"/>
              <a:t>La solution...</a:t>
            </a:r>
            <a:endParaRPr lang="en-US" sz="3600"/>
          </a:p>
        </p:txBody>
      </p:sp>
    </p:spTree>
    <p:extLst>
      <p:ext uri="{BB962C8B-B14F-4D97-AF65-F5344CB8AC3E}">
        <p14:creationId xmlns:p14="http://schemas.microsoft.com/office/powerpoint/2010/main" val="30618794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96ED89FB-1B36-B67F-E6EB-9A42D0C5F6AD}"/>
              </a:ext>
            </a:extLst>
          </p:cNvPr>
          <p:cNvSpPr txBox="1"/>
          <p:nvPr/>
        </p:nvSpPr>
        <p:spPr>
          <a:xfrm>
            <a:off x="2112641" y="1197394"/>
            <a:ext cx="7966718" cy="1593029"/>
          </a:xfrm>
          <a:prstGeom prst="rect">
            <a:avLst/>
          </a:prstGeom>
          <a:noFill/>
        </p:spPr>
        <p:txBody>
          <a:bodyPr wrap="square" tIns="90000" bIns="90000" rtlCol="0">
            <a:noAutofit/>
          </a:bodyPr>
          <a:lstStyle/>
          <a:p>
            <a:pPr algn="ctr">
              <a:spcAft>
                <a:spcPts val="600"/>
              </a:spcAft>
            </a:pPr>
            <a:r>
              <a:rPr lang="fr-FR" sz="4000"/>
              <a:t>Alors, rien pour les </a:t>
            </a:r>
            <a:r>
              <a:rPr lang="fr-FR" sz="4000" err="1"/>
              <a:t>Broadcasters</a:t>
            </a:r>
            <a:r>
              <a:rPr lang="fr-FR" sz="4000"/>
              <a:t> ?</a:t>
            </a:r>
          </a:p>
        </p:txBody>
      </p:sp>
      <p:pic>
        <p:nvPicPr>
          <p:cNvPr id="3" name="Picture 2" descr="HDMI - Wikipedia">
            <a:extLst>
              <a:ext uri="{FF2B5EF4-FFF2-40B4-BE49-F238E27FC236}">
                <a16:creationId xmlns:a16="http://schemas.microsoft.com/office/drawing/2014/main" id="{23C85487-D465-EC15-65B1-6D9D7AB310F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90488" y="2790423"/>
            <a:ext cx="5011023" cy="3358951"/>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F44668E9-A26D-8674-5074-AF4CB20950EF}"/>
              </a:ext>
            </a:extLst>
          </p:cNvPr>
          <p:cNvSpPr txBox="1"/>
          <p:nvPr/>
        </p:nvSpPr>
        <p:spPr>
          <a:xfrm>
            <a:off x="2139391" y="156519"/>
            <a:ext cx="8273236" cy="646331"/>
          </a:xfrm>
          <a:prstGeom prst="rect">
            <a:avLst/>
          </a:prstGeom>
          <a:noFill/>
        </p:spPr>
        <p:txBody>
          <a:bodyPr wrap="square" rtlCol="0">
            <a:spAutoFit/>
          </a:bodyPr>
          <a:lstStyle/>
          <a:p>
            <a:r>
              <a:rPr lang="fr-FR" sz="3600"/>
              <a:t>IPMX dans le Broadcast ?!</a:t>
            </a:r>
            <a:endParaRPr lang="en-US" sz="3600"/>
          </a:p>
        </p:txBody>
      </p:sp>
    </p:spTree>
    <p:extLst>
      <p:ext uri="{BB962C8B-B14F-4D97-AF65-F5344CB8AC3E}">
        <p14:creationId xmlns:p14="http://schemas.microsoft.com/office/powerpoint/2010/main" val="33596299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ST-conferences_FOND_BLANC" id="{3E51EF31-F3DE-4F48-8A29-30D87FE1B827}" vid="{5BD2663C-AD6A-F840-BF96-CC6361A37DB3}"/>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CST-conferences_FOND_BLANC (1)</Template>
  <TotalTime>1</TotalTime>
  <Words>5616</Words>
  <Application>Microsoft Office PowerPoint</Application>
  <PresentationFormat>Widescreen</PresentationFormat>
  <Paragraphs>636</Paragraphs>
  <Slides>45</Slides>
  <Notes>45</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45</vt:i4>
      </vt:variant>
    </vt:vector>
  </HeadingPairs>
  <TitlesOfParts>
    <vt:vector size="53" baseType="lpstr">
      <vt:lpstr>Aptos</vt:lpstr>
      <vt:lpstr>Arial</vt:lpstr>
      <vt:lpstr>Calibri</vt:lpstr>
      <vt:lpstr>Calibri Light</vt:lpstr>
      <vt:lpstr>Courier New</vt:lpstr>
      <vt:lpstr>Times New Roman</vt:lpstr>
      <vt:lpstr>Wingdings</vt:lpstr>
      <vt:lpstr>Thème Office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Cas d'utilisation IPMX</vt:lpstr>
      <vt:lpstr>Cas d'utilisation IPMX</vt:lpstr>
      <vt:lpstr>Cas d'utilisation IPMX</vt:lpstr>
      <vt:lpstr>Cas d'utilisation IPMX</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Panasonic</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ALMERAS, Christophe</dc:creator>
  <cp:lastModifiedBy>ALMERAS, Christophe</cp:lastModifiedBy>
  <cp:revision>77</cp:revision>
  <dcterms:created xsi:type="dcterms:W3CDTF">2025-10-30T16:57:00Z</dcterms:created>
  <dcterms:modified xsi:type="dcterms:W3CDTF">2026-06-24T16:30:25Z</dcterms:modified>
</cp:coreProperties>
</file>